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60" r:id="rId4"/>
    <p:sldId id="258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2" r:id="rId14"/>
    <p:sldId id="273" r:id="rId15"/>
    <p:sldId id="274" r:id="rId16"/>
    <p:sldId id="261" r:id="rId17"/>
    <p:sldId id="259" r:id="rId18"/>
    <p:sldId id="275" r:id="rId19"/>
    <p:sldId id="276" r:id="rId20"/>
    <p:sldId id="278" r:id="rId21"/>
    <p:sldId id="284" r:id="rId22"/>
    <p:sldId id="285" r:id="rId23"/>
    <p:sldId id="286" r:id="rId24"/>
    <p:sldId id="292" r:id="rId25"/>
    <p:sldId id="287" r:id="rId26"/>
    <p:sldId id="289" r:id="rId27"/>
    <p:sldId id="290" r:id="rId28"/>
    <p:sldId id="291" r:id="rId29"/>
    <p:sldId id="288" r:id="rId30"/>
    <p:sldId id="279" r:id="rId31"/>
    <p:sldId id="277" r:id="rId32"/>
    <p:sldId id="280" r:id="rId33"/>
    <p:sldId id="297" r:id="rId34"/>
    <p:sldId id="282" r:id="rId35"/>
    <p:sldId id="298" r:id="rId36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EEF"/>
    <a:srgbClr val="76AD30"/>
    <a:srgbClr val="7C2B8C"/>
    <a:srgbClr val="EFB42A"/>
    <a:srgbClr val="DA551C"/>
    <a:srgbClr val="DAE9F5"/>
    <a:srgbClr val="CEE4C1"/>
    <a:srgbClr val="74ABDB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58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1304" y="184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16D356-8897-6446-AC72-1B6044093EE0}" type="doc">
      <dgm:prSet loTypeId="urn:microsoft.com/office/officeart/2005/8/layout/radial4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85FB9A-BDD9-6544-BB78-FDEAD2E0D3D2}">
      <dgm:prSet phldrT="[Text]"/>
      <dgm:spPr/>
      <dgm:t>
        <a:bodyPr/>
        <a:lstStyle/>
        <a:p>
          <a:r>
            <a:rPr lang="en-US" altLang="zh-CN" dirty="0"/>
            <a:t>Scientific</a:t>
          </a:r>
          <a:r>
            <a:rPr lang="zh-CN" altLang="en-US" dirty="0"/>
            <a:t> </a:t>
          </a:r>
          <a:r>
            <a:rPr lang="en-US" altLang="zh-CN" dirty="0"/>
            <a:t>Statement</a:t>
          </a:r>
          <a:endParaRPr lang="en-US" dirty="0"/>
        </a:p>
      </dgm:t>
    </dgm:pt>
    <dgm:pt modelId="{F8F15DF2-BE6E-204C-A7D6-01101BAE08F8}" type="parTrans" cxnId="{EE964FD9-A1B6-2A41-9E0D-F17173622A96}">
      <dgm:prSet/>
      <dgm:spPr/>
      <dgm:t>
        <a:bodyPr/>
        <a:lstStyle/>
        <a:p>
          <a:endParaRPr lang="en-US"/>
        </a:p>
      </dgm:t>
    </dgm:pt>
    <dgm:pt modelId="{3E25A723-2E5A-7645-8816-70610A9EED95}" type="sibTrans" cxnId="{EE964FD9-A1B6-2A41-9E0D-F17173622A96}">
      <dgm:prSet/>
      <dgm:spPr/>
      <dgm:t>
        <a:bodyPr/>
        <a:lstStyle/>
        <a:p>
          <a:endParaRPr lang="en-US"/>
        </a:p>
      </dgm:t>
    </dgm:pt>
    <dgm:pt modelId="{C9827528-519B-CF4E-8FD0-6F680D372F46}">
      <dgm:prSet phldrT="[Text]"/>
      <dgm:spPr/>
      <dgm:t>
        <a:bodyPr/>
        <a:lstStyle/>
        <a:p>
          <a:r>
            <a:rPr lang="en-US" altLang="zh-CN" dirty="0"/>
            <a:t>Conditions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Observation</a:t>
          </a:r>
          <a:endParaRPr lang="en-US" dirty="0"/>
        </a:p>
      </dgm:t>
    </dgm:pt>
    <dgm:pt modelId="{0F33B2B1-6D56-3D4C-ABE0-B056BBEB8BA3}" type="parTrans" cxnId="{2944D7C6-CBD2-7346-AC0F-069750A696D9}">
      <dgm:prSet/>
      <dgm:spPr/>
      <dgm:t>
        <a:bodyPr/>
        <a:lstStyle/>
        <a:p>
          <a:endParaRPr lang="en-US"/>
        </a:p>
      </dgm:t>
    </dgm:pt>
    <dgm:pt modelId="{71A7B65B-5E97-C749-A6AF-29B453D613D5}" type="sibTrans" cxnId="{2944D7C6-CBD2-7346-AC0F-069750A696D9}">
      <dgm:prSet/>
      <dgm:spPr/>
      <dgm:t>
        <a:bodyPr/>
        <a:lstStyle/>
        <a:p>
          <a:endParaRPr lang="en-US"/>
        </a:p>
      </dgm:t>
    </dgm:pt>
    <dgm:pt modelId="{52B24AB2-4BCC-B14D-A60F-8BCD0E852E98}">
      <dgm:prSet phldrT="[Text]"/>
      <dgm:spPr/>
      <dgm:t>
        <a:bodyPr/>
        <a:lstStyle/>
        <a:p>
          <a:r>
            <a:rPr lang="en-US" altLang="zh-CN" dirty="0"/>
            <a:t>Experimental</a:t>
          </a:r>
          <a:r>
            <a:rPr lang="zh-CN" altLang="en-US" dirty="0"/>
            <a:t> </a:t>
          </a:r>
          <a:r>
            <a:rPr lang="en-US" altLang="zh-CN" dirty="0"/>
            <a:t>Evidence</a:t>
          </a:r>
          <a:endParaRPr lang="en-US" dirty="0"/>
        </a:p>
      </dgm:t>
    </dgm:pt>
    <dgm:pt modelId="{839D7006-F6B1-6847-A0F1-B5404A6A3215}" type="parTrans" cxnId="{12C9DFD1-22C7-0D4D-A87B-3C4D1C74B288}">
      <dgm:prSet/>
      <dgm:spPr/>
      <dgm:t>
        <a:bodyPr/>
        <a:lstStyle/>
        <a:p>
          <a:endParaRPr lang="en-US"/>
        </a:p>
      </dgm:t>
    </dgm:pt>
    <dgm:pt modelId="{5EF9A00A-3440-E44C-BF58-798BFA845B1B}" type="sibTrans" cxnId="{12C9DFD1-22C7-0D4D-A87B-3C4D1C74B288}">
      <dgm:prSet/>
      <dgm:spPr/>
      <dgm:t>
        <a:bodyPr/>
        <a:lstStyle/>
        <a:p>
          <a:endParaRPr lang="en-US"/>
        </a:p>
      </dgm:t>
    </dgm:pt>
    <dgm:pt modelId="{066FC539-FD29-7441-8768-160D5D56ED7F}" type="pres">
      <dgm:prSet presAssocID="{D616D356-8897-6446-AC72-1B6044093EE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A2D8257-622D-6A40-8A04-C646897AA104}" type="pres">
      <dgm:prSet presAssocID="{D485FB9A-BDD9-6544-BB78-FDEAD2E0D3D2}" presName="centerShape" presStyleLbl="node0" presStyleIdx="0" presStyleCnt="1"/>
      <dgm:spPr/>
    </dgm:pt>
    <dgm:pt modelId="{1D1F2FBF-ABAD-AA44-9A38-478414236379}" type="pres">
      <dgm:prSet presAssocID="{0F33B2B1-6D56-3D4C-ABE0-B056BBEB8BA3}" presName="parTrans" presStyleLbl="bgSibTrans2D1" presStyleIdx="0" presStyleCnt="2"/>
      <dgm:spPr/>
    </dgm:pt>
    <dgm:pt modelId="{136FAAE7-4DB6-7442-8291-7E05DB48B7A2}" type="pres">
      <dgm:prSet presAssocID="{C9827528-519B-CF4E-8FD0-6F680D372F46}" presName="node" presStyleLbl="node1" presStyleIdx="0" presStyleCnt="2">
        <dgm:presLayoutVars>
          <dgm:bulletEnabled val="1"/>
        </dgm:presLayoutVars>
      </dgm:prSet>
      <dgm:spPr/>
    </dgm:pt>
    <dgm:pt modelId="{8A8BDCEF-C7E7-D34A-AD04-7157B6B79265}" type="pres">
      <dgm:prSet presAssocID="{839D7006-F6B1-6847-A0F1-B5404A6A3215}" presName="parTrans" presStyleLbl="bgSibTrans2D1" presStyleIdx="1" presStyleCnt="2"/>
      <dgm:spPr/>
    </dgm:pt>
    <dgm:pt modelId="{01E30BAB-FE27-EB47-9F3A-05AD3010EC69}" type="pres">
      <dgm:prSet presAssocID="{52B24AB2-4BCC-B14D-A60F-8BCD0E852E98}" presName="node" presStyleLbl="node1" presStyleIdx="1" presStyleCnt="2" custRadScaleRad="99100" custRadScaleInc="834">
        <dgm:presLayoutVars>
          <dgm:bulletEnabled val="1"/>
        </dgm:presLayoutVars>
      </dgm:prSet>
      <dgm:spPr/>
    </dgm:pt>
  </dgm:ptLst>
  <dgm:cxnLst>
    <dgm:cxn modelId="{AEE53520-91F5-9546-9257-96EC79657CE1}" type="presOf" srcId="{D616D356-8897-6446-AC72-1B6044093EE0}" destId="{066FC539-FD29-7441-8768-160D5D56ED7F}" srcOrd="0" destOrd="0" presId="urn:microsoft.com/office/officeart/2005/8/layout/radial4"/>
    <dgm:cxn modelId="{F8B5DB2E-3846-784D-B033-83BBCFBBA546}" type="presOf" srcId="{839D7006-F6B1-6847-A0F1-B5404A6A3215}" destId="{8A8BDCEF-C7E7-D34A-AD04-7157B6B79265}" srcOrd="0" destOrd="0" presId="urn:microsoft.com/office/officeart/2005/8/layout/radial4"/>
    <dgm:cxn modelId="{85E07F88-78B8-134A-A34F-21838A8C15F7}" type="presOf" srcId="{C9827528-519B-CF4E-8FD0-6F680D372F46}" destId="{136FAAE7-4DB6-7442-8291-7E05DB48B7A2}" srcOrd="0" destOrd="0" presId="urn:microsoft.com/office/officeart/2005/8/layout/radial4"/>
    <dgm:cxn modelId="{3BF47AAC-5540-0843-A2E6-B8C9E12393A8}" type="presOf" srcId="{D485FB9A-BDD9-6544-BB78-FDEAD2E0D3D2}" destId="{0A2D8257-622D-6A40-8A04-C646897AA104}" srcOrd="0" destOrd="0" presId="urn:microsoft.com/office/officeart/2005/8/layout/radial4"/>
    <dgm:cxn modelId="{80D53AB2-A570-6545-A441-E31ED57345E4}" type="presOf" srcId="{0F33B2B1-6D56-3D4C-ABE0-B056BBEB8BA3}" destId="{1D1F2FBF-ABAD-AA44-9A38-478414236379}" srcOrd="0" destOrd="0" presId="urn:microsoft.com/office/officeart/2005/8/layout/radial4"/>
    <dgm:cxn modelId="{2944D7C6-CBD2-7346-AC0F-069750A696D9}" srcId="{D485FB9A-BDD9-6544-BB78-FDEAD2E0D3D2}" destId="{C9827528-519B-CF4E-8FD0-6F680D372F46}" srcOrd="0" destOrd="0" parTransId="{0F33B2B1-6D56-3D4C-ABE0-B056BBEB8BA3}" sibTransId="{71A7B65B-5E97-C749-A6AF-29B453D613D5}"/>
    <dgm:cxn modelId="{F38B1CCA-2ED8-3E45-80D0-9CBED97E6FBB}" type="presOf" srcId="{52B24AB2-4BCC-B14D-A60F-8BCD0E852E98}" destId="{01E30BAB-FE27-EB47-9F3A-05AD3010EC69}" srcOrd="0" destOrd="0" presId="urn:microsoft.com/office/officeart/2005/8/layout/radial4"/>
    <dgm:cxn modelId="{12C9DFD1-22C7-0D4D-A87B-3C4D1C74B288}" srcId="{D485FB9A-BDD9-6544-BB78-FDEAD2E0D3D2}" destId="{52B24AB2-4BCC-B14D-A60F-8BCD0E852E98}" srcOrd="1" destOrd="0" parTransId="{839D7006-F6B1-6847-A0F1-B5404A6A3215}" sibTransId="{5EF9A00A-3440-E44C-BF58-798BFA845B1B}"/>
    <dgm:cxn modelId="{EE964FD9-A1B6-2A41-9E0D-F17173622A96}" srcId="{D616D356-8897-6446-AC72-1B6044093EE0}" destId="{D485FB9A-BDD9-6544-BB78-FDEAD2E0D3D2}" srcOrd="0" destOrd="0" parTransId="{F8F15DF2-BE6E-204C-A7D6-01101BAE08F8}" sibTransId="{3E25A723-2E5A-7645-8816-70610A9EED95}"/>
    <dgm:cxn modelId="{978AF869-D9D5-0540-ACD3-E445E1BC5B6A}" type="presParOf" srcId="{066FC539-FD29-7441-8768-160D5D56ED7F}" destId="{0A2D8257-622D-6A40-8A04-C646897AA104}" srcOrd="0" destOrd="0" presId="urn:microsoft.com/office/officeart/2005/8/layout/radial4"/>
    <dgm:cxn modelId="{C4EF3A60-BB41-914F-A1E6-B1D97DC4F4AA}" type="presParOf" srcId="{066FC539-FD29-7441-8768-160D5D56ED7F}" destId="{1D1F2FBF-ABAD-AA44-9A38-478414236379}" srcOrd="1" destOrd="0" presId="urn:microsoft.com/office/officeart/2005/8/layout/radial4"/>
    <dgm:cxn modelId="{1956E10B-31F0-974A-96F5-516148B107B3}" type="presParOf" srcId="{066FC539-FD29-7441-8768-160D5D56ED7F}" destId="{136FAAE7-4DB6-7442-8291-7E05DB48B7A2}" srcOrd="2" destOrd="0" presId="urn:microsoft.com/office/officeart/2005/8/layout/radial4"/>
    <dgm:cxn modelId="{F518BCCC-F8BF-524E-877B-28E40B864106}" type="presParOf" srcId="{066FC539-FD29-7441-8768-160D5D56ED7F}" destId="{8A8BDCEF-C7E7-D34A-AD04-7157B6B79265}" srcOrd="3" destOrd="0" presId="urn:microsoft.com/office/officeart/2005/8/layout/radial4"/>
    <dgm:cxn modelId="{9FD71FC1-3C7E-8242-B7DE-D83D71CC0927}" type="presParOf" srcId="{066FC539-FD29-7441-8768-160D5D56ED7F}" destId="{01E30BAB-FE27-EB47-9F3A-05AD3010EC69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16D356-8897-6446-AC72-1B6044093EE0}" type="doc">
      <dgm:prSet loTypeId="urn:microsoft.com/office/officeart/2005/8/layout/radial4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85FB9A-BDD9-6544-BB78-FDEAD2E0D3D2}">
      <dgm:prSet phldrT="[Text]"/>
      <dgm:spPr/>
      <dgm:t>
        <a:bodyPr/>
        <a:lstStyle/>
        <a:p>
          <a:r>
            <a:rPr lang="en-US" altLang="zh-CN" dirty="0"/>
            <a:t>Scientific</a:t>
          </a:r>
          <a:r>
            <a:rPr lang="zh-CN" altLang="en-US" dirty="0"/>
            <a:t> </a:t>
          </a:r>
          <a:r>
            <a:rPr lang="en-US" altLang="zh-CN" dirty="0"/>
            <a:t>Statement</a:t>
          </a:r>
          <a:endParaRPr lang="en-US" dirty="0"/>
        </a:p>
      </dgm:t>
    </dgm:pt>
    <dgm:pt modelId="{F8F15DF2-BE6E-204C-A7D6-01101BAE08F8}" type="parTrans" cxnId="{EE964FD9-A1B6-2A41-9E0D-F17173622A96}">
      <dgm:prSet/>
      <dgm:spPr/>
      <dgm:t>
        <a:bodyPr/>
        <a:lstStyle/>
        <a:p>
          <a:endParaRPr lang="en-US"/>
        </a:p>
      </dgm:t>
    </dgm:pt>
    <dgm:pt modelId="{3E25A723-2E5A-7645-8816-70610A9EED95}" type="sibTrans" cxnId="{EE964FD9-A1B6-2A41-9E0D-F17173622A96}">
      <dgm:prSet/>
      <dgm:spPr/>
      <dgm:t>
        <a:bodyPr/>
        <a:lstStyle/>
        <a:p>
          <a:endParaRPr lang="en-US"/>
        </a:p>
      </dgm:t>
    </dgm:pt>
    <dgm:pt modelId="{C9827528-519B-CF4E-8FD0-6F680D372F46}">
      <dgm:prSet phldrT="[Text]"/>
      <dgm:spPr/>
      <dgm:t>
        <a:bodyPr/>
        <a:lstStyle/>
        <a:p>
          <a:r>
            <a:rPr lang="en-US" altLang="zh-CN" dirty="0"/>
            <a:t>Conditions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Observation</a:t>
          </a:r>
          <a:endParaRPr lang="en-US" dirty="0"/>
        </a:p>
      </dgm:t>
    </dgm:pt>
    <dgm:pt modelId="{0F33B2B1-6D56-3D4C-ABE0-B056BBEB8BA3}" type="parTrans" cxnId="{2944D7C6-CBD2-7346-AC0F-069750A696D9}">
      <dgm:prSet/>
      <dgm:spPr/>
      <dgm:t>
        <a:bodyPr/>
        <a:lstStyle/>
        <a:p>
          <a:endParaRPr lang="en-US"/>
        </a:p>
      </dgm:t>
    </dgm:pt>
    <dgm:pt modelId="{71A7B65B-5E97-C749-A6AF-29B453D613D5}" type="sibTrans" cxnId="{2944D7C6-CBD2-7346-AC0F-069750A696D9}">
      <dgm:prSet/>
      <dgm:spPr/>
      <dgm:t>
        <a:bodyPr/>
        <a:lstStyle/>
        <a:p>
          <a:endParaRPr lang="en-US"/>
        </a:p>
      </dgm:t>
    </dgm:pt>
    <dgm:pt modelId="{52B24AB2-4BCC-B14D-A60F-8BCD0E852E98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altLang="zh-CN" dirty="0"/>
            <a:t>Experimental</a:t>
          </a:r>
          <a:r>
            <a:rPr lang="zh-CN" altLang="en-US" dirty="0"/>
            <a:t> </a:t>
          </a:r>
          <a:r>
            <a:rPr lang="en-US" altLang="zh-CN" dirty="0"/>
            <a:t>Evidence</a:t>
          </a:r>
          <a:endParaRPr lang="en-US" dirty="0"/>
        </a:p>
      </dgm:t>
    </dgm:pt>
    <dgm:pt modelId="{839D7006-F6B1-6847-A0F1-B5404A6A3215}" type="parTrans" cxnId="{12C9DFD1-22C7-0D4D-A87B-3C4D1C74B288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/>
        </a:p>
      </dgm:t>
    </dgm:pt>
    <dgm:pt modelId="{5EF9A00A-3440-E44C-BF58-798BFA845B1B}" type="sibTrans" cxnId="{12C9DFD1-22C7-0D4D-A87B-3C4D1C74B288}">
      <dgm:prSet/>
      <dgm:spPr/>
      <dgm:t>
        <a:bodyPr/>
        <a:lstStyle/>
        <a:p>
          <a:endParaRPr lang="en-US"/>
        </a:p>
      </dgm:t>
    </dgm:pt>
    <dgm:pt modelId="{066FC539-FD29-7441-8768-160D5D56ED7F}" type="pres">
      <dgm:prSet presAssocID="{D616D356-8897-6446-AC72-1B6044093EE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A2D8257-622D-6A40-8A04-C646897AA104}" type="pres">
      <dgm:prSet presAssocID="{D485FB9A-BDD9-6544-BB78-FDEAD2E0D3D2}" presName="centerShape" presStyleLbl="node0" presStyleIdx="0" presStyleCnt="1"/>
      <dgm:spPr/>
    </dgm:pt>
    <dgm:pt modelId="{1D1F2FBF-ABAD-AA44-9A38-478414236379}" type="pres">
      <dgm:prSet presAssocID="{0F33B2B1-6D56-3D4C-ABE0-B056BBEB8BA3}" presName="parTrans" presStyleLbl="bgSibTrans2D1" presStyleIdx="0" presStyleCnt="2"/>
      <dgm:spPr/>
    </dgm:pt>
    <dgm:pt modelId="{136FAAE7-4DB6-7442-8291-7E05DB48B7A2}" type="pres">
      <dgm:prSet presAssocID="{C9827528-519B-CF4E-8FD0-6F680D372F46}" presName="node" presStyleLbl="node1" presStyleIdx="0" presStyleCnt="2">
        <dgm:presLayoutVars>
          <dgm:bulletEnabled val="1"/>
        </dgm:presLayoutVars>
      </dgm:prSet>
      <dgm:spPr/>
    </dgm:pt>
    <dgm:pt modelId="{8A8BDCEF-C7E7-D34A-AD04-7157B6B79265}" type="pres">
      <dgm:prSet presAssocID="{839D7006-F6B1-6847-A0F1-B5404A6A3215}" presName="parTrans" presStyleLbl="bgSibTrans2D1" presStyleIdx="1" presStyleCnt="2"/>
      <dgm:spPr/>
    </dgm:pt>
    <dgm:pt modelId="{01E30BAB-FE27-EB47-9F3A-05AD3010EC69}" type="pres">
      <dgm:prSet presAssocID="{52B24AB2-4BCC-B14D-A60F-8BCD0E852E98}" presName="node" presStyleLbl="node1" presStyleIdx="1" presStyleCnt="2">
        <dgm:presLayoutVars>
          <dgm:bulletEnabled val="1"/>
        </dgm:presLayoutVars>
      </dgm:prSet>
      <dgm:spPr/>
    </dgm:pt>
  </dgm:ptLst>
  <dgm:cxnLst>
    <dgm:cxn modelId="{AEE53520-91F5-9546-9257-96EC79657CE1}" type="presOf" srcId="{D616D356-8897-6446-AC72-1B6044093EE0}" destId="{066FC539-FD29-7441-8768-160D5D56ED7F}" srcOrd="0" destOrd="0" presId="urn:microsoft.com/office/officeart/2005/8/layout/radial4"/>
    <dgm:cxn modelId="{F8B5DB2E-3846-784D-B033-83BBCFBBA546}" type="presOf" srcId="{839D7006-F6B1-6847-A0F1-B5404A6A3215}" destId="{8A8BDCEF-C7E7-D34A-AD04-7157B6B79265}" srcOrd="0" destOrd="0" presId="urn:microsoft.com/office/officeart/2005/8/layout/radial4"/>
    <dgm:cxn modelId="{85E07F88-78B8-134A-A34F-21838A8C15F7}" type="presOf" srcId="{C9827528-519B-CF4E-8FD0-6F680D372F46}" destId="{136FAAE7-4DB6-7442-8291-7E05DB48B7A2}" srcOrd="0" destOrd="0" presId="urn:microsoft.com/office/officeart/2005/8/layout/radial4"/>
    <dgm:cxn modelId="{3BF47AAC-5540-0843-A2E6-B8C9E12393A8}" type="presOf" srcId="{D485FB9A-BDD9-6544-BB78-FDEAD2E0D3D2}" destId="{0A2D8257-622D-6A40-8A04-C646897AA104}" srcOrd="0" destOrd="0" presId="urn:microsoft.com/office/officeart/2005/8/layout/radial4"/>
    <dgm:cxn modelId="{80D53AB2-A570-6545-A441-E31ED57345E4}" type="presOf" srcId="{0F33B2B1-6D56-3D4C-ABE0-B056BBEB8BA3}" destId="{1D1F2FBF-ABAD-AA44-9A38-478414236379}" srcOrd="0" destOrd="0" presId="urn:microsoft.com/office/officeart/2005/8/layout/radial4"/>
    <dgm:cxn modelId="{2944D7C6-CBD2-7346-AC0F-069750A696D9}" srcId="{D485FB9A-BDD9-6544-BB78-FDEAD2E0D3D2}" destId="{C9827528-519B-CF4E-8FD0-6F680D372F46}" srcOrd="0" destOrd="0" parTransId="{0F33B2B1-6D56-3D4C-ABE0-B056BBEB8BA3}" sibTransId="{71A7B65B-5E97-C749-A6AF-29B453D613D5}"/>
    <dgm:cxn modelId="{F38B1CCA-2ED8-3E45-80D0-9CBED97E6FBB}" type="presOf" srcId="{52B24AB2-4BCC-B14D-A60F-8BCD0E852E98}" destId="{01E30BAB-FE27-EB47-9F3A-05AD3010EC69}" srcOrd="0" destOrd="0" presId="urn:microsoft.com/office/officeart/2005/8/layout/radial4"/>
    <dgm:cxn modelId="{12C9DFD1-22C7-0D4D-A87B-3C4D1C74B288}" srcId="{D485FB9A-BDD9-6544-BB78-FDEAD2E0D3D2}" destId="{52B24AB2-4BCC-B14D-A60F-8BCD0E852E98}" srcOrd="1" destOrd="0" parTransId="{839D7006-F6B1-6847-A0F1-B5404A6A3215}" sibTransId="{5EF9A00A-3440-E44C-BF58-798BFA845B1B}"/>
    <dgm:cxn modelId="{EE964FD9-A1B6-2A41-9E0D-F17173622A96}" srcId="{D616D356-8897-6446-AC72-1B6044093EE0}" destId="{D485FB9A-BDD9-6544-BB78-FDEAD2E0D3D2}" srcOrd="0" destOrd="0" parTransId="{F8F15DF2-BE6E-204C-A7D6-01101BAE08F8}" sibTransId="{3E25A723-2E5A-7645-8816-70610A9EED95}"/>
    <dgm:cxn modelId="{978AF869-D9D5-0540-ACD3-E445E1BC5B6A}" type="presParOf" srcId="{066FC539-FD29-7441-8768-160D5D56ED7F}" destId="{0A2D8257-622D-6A40-8A04-C646897AA104}" srcOrd="0" destOrd="0" presId="urn:microsoft.com/office/officeart/2005/8/layout/radial4"/>
    <dgm:cxn modelId="{C4EF3A60-BB41-914F-A1E6-B1D97DC4F4AA}" type="presParOf" srcId="{066FC539-FD29-7441-8768-160D5D56ED7F}" destId="{1D1F2FBF-ABAD-AA44-9A38-478414236379}" srcOrd="1" destOrd="0" presId="urn:microsoft.com/office/officeart/2005/8/layout/radial4"/>
    <dgm:cxn modelId="{1956E10B-31F0-974A-96F5-516148B107B3}" type="presParOf" srcId="{066FC539-FD29-7441-8768-160D5D56ED7F}" destId="{136FAAE7-4DB6-7442-8291-7E05DB48B7A2}" srcOrd="2" destOrd="0" presId="urn:microsoft.com/office/officeart/2005/8/layout/radial4"/>
    <dgm:cxn modelId="{F518BCCC-F8BF-524E-877B-28E40B864106}" type="presParOf" srcId="{066FC539-FD29-7441-8768-160D5D56ED7F}" destId="{8A8BDCEF-C7E7-D34A-AD04-7157B6B79265}" srcOrd="3" destOrd="0" presId="urn:microsoft.com/office/officeart/2005/8/layout/radial4"/>
    <dgm:cxn modelId="{9FD71FC1-3C7E-8242-B7DE-D83D71CC0927}" type="presParOf" srcId="{066FC539-FD29-7441-8768-160D5D56ED7F}" destId="{01E30BAB-FE27-EB47-9F3A-05AD3010EC69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16D356-8897-6446-AC72-1B6044093EE0}" type="doc">
      <dgm:prSet loTypeId="urn:microsoft.com/office/officeart/2005/8/layout/radial4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85FB9A-BDD9-6544-BB78-FDEAD2E0D3D2}">
      <dgm:prSet phldrT="[Text]"/>
      <dgm:spPr/>
      <dgm:t>
        <a:bodyPr/>
        <a:lstStyle/>
        <a:p>
          <a:r>
            <a:rPr lang="en-US" altLang="zh-CN" dirty="0"/>
            <a:t>Scientific</a:t>
          </a:r>
          <a:r>
            <a:rPr lang="zh-CN" altLang="en-US" dirty="0"/>
            <a:t> </a:t>
          </a:r>
          <a:r>
            <a:rPr lang="en-US" altLang="zh-CN" dirty="0"/>
            <a:t>Statement</a:t>
          </a:r>
          <a:endParaRPr lang="en-US" dirty="0"/>
        </a:p>
      </dgm:t>
    </dgm:pt>
    <dgm:pt modelId="{F8F15DF2-BE6E-204C-A7D6-01101BAE08F8}" type="parTrans" cxnId="{EE964FD9-A1B6-2A41-9E0D-F17173622A96}">
      <dgm:prSet/>
      <dgm:spPr/>
      <dgm:t>
        <a:bodyPr/>
        <a:lstStyle/>
        <a:p>
          <a:endParaRPr lang="en-US"/>
        </a:p>
      </dgm:t>
    </dgm:pt>
    <dgm:pt modelId="{3E25A723-2E5A-7645-8816-70610A9EED95}" type="sibTrans" cxnId="{EE964FD9-A1B6-2A41-9E0D-F17173622A96}">
      <dgm:prSet/>
      <dgm:spPr/>
      <dgm:t>
        <a:bodyPr/>
        <a:lstStyle/>
        <a:p>
          <a:endParaRPr lang="en-US"/>
        </a:p>
      </dgm:t>
    </dgm:pt>
    <dgm:pt modelId="{C9827528-519B-CF4E-8FD0-6F680D372F46}">
      <dgm:prSet phldrT="[Text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en-US" altLang="zh-CN" dirty="0"/>
            <a:t>Conditions</a:t>
          </a:r>
          <a:r>
            <a:rPr lang="zh-CN" altLang="en-US" dirty="0"/>
            <a:t> </a:t>
          </a:r>
          <a:r>
            <a:rPr lang="en-US" altLang="zh-CN" dirty="0"/>
            <a:t>of</a:t>
          </a:r>
          <a:r>
            <a:rPr lang="zh-CN" altLang="en-US" dirty="0"/>
            <a:t> </a:t>
          </a:r>
          <a:r>
            <a:rPr lang="en-US" altLang="zh-CN" dirty="0"/>
            <a:t>Observation</a:t>
          </a:r>
          <a:endParaRPr lang="en-US" dirty="0"/>
        </a:p>
      </dgm:t>
    </dgm:pt>
    <dgm:pt modelId="{0F33B2B1-6D56-3D4C-ABE0-B056BBEB8BA3}" type="parTrans" cxnId="{2944D7C6-CBD2-7346-AC0F-069750A696D9}">
      <dgm:prSet/>
      <dgm:spPr>
        <a:solidFill>
          <a:schemeClr val="bg1">
            <a:lumMod val="95000"/>
          </a:schemeClr>
        </a:solidFill>
      </dgm:spPr>
      <dgm:t>
        <a:bodyPr/>
        <a:lstStyle/>
        <a:p>
          <a:endParaRPr lang="en-US"/>
        </a:p>
      </dgm:t>
    </dgm:pt>
    <dgm:pt modelId="{71A7B65B-5E97-C749-A6AF-29B453D613D5}" type="sibTrans" cxnId="{2944D7C6-CBD2-7346-AC0F-069750A696D9}">
      <dgm:prSet/>
      <dgm:spPr/>
      <dgm:t>
        <a:bodyPr/>
        <a:lstStyle/>
        <a:p>
          <a:endParaRPr lang="en-US"/>
        </a:p>
      </dgm:t>
    </dgm:pt>
    <dgm:pt modelId="{52B24AB2-4BCC-B14D-A60F-8BCD0E852E98}">
      <dgm:prSet phldrT="[Text]"/>
      <dgm:spPr/>
      <dgm:t>
        <a:bodyPr/>
        <a:lstStyle/>
        <a:p>
          <a:r>
            <a:rPr lang="en-US" altLang="zh-CN" dirty="0"/>
            <a:t>Experimental</a:t>
          </a:r>
          <a:r>
            <a:rPr lang="zh-CN" altLang="en-US" dirty="0"/>
            <a:t> </a:t>
          </a:r>
          <a:r>
            <a:rPr lang="en-US" altLang="zh-CN" dirty="0"/>
            <a:t>Evidence</a:t>
          </a:r>
          <a:endParaRPr lang="en-US" dirty="0"/>
        </a:p>
      </dgm:t>
    </dgm:pt>
    <dgm:pt modelId="{839D7006-F6B1-6847-A0F1-B5404A6A3215}" type="parTrans" cxnId="{12C9DFD1-22C7-0D4D-A87B-3C4D1C74B288}">
      <dgm:prSet/>
      <dgm:spPr/>
      <dgm:t>
        <a:bodyPr/>
        <a:lstStyle/>
        <a:p>
          <a:endParaRPr lang="en-US"/>
        </a:p>
      </dgm:t>
    </dgm:pt>
    <dgm:pt modelId="{5EF9A00A-3440-E44C-BF58-798BFA845B1B}" type="sibTrans" cxnId="{12C9DFD1-22C7-0D4D-A87B-3C4D1C74B288}">
      <dgm:prSet/>
      <dgm:spPr/>
      <dgm:t>
        <a:bodyPr/>
        <a:lstStyle/>
        <a:p>
          <a:endParaRPr lang="en-US"/>
        </a:p>
      </dgm:t>
    </dgm:pt>
    <dgm:pt modelId="{066FC539-FD29-7441-8768-160D5D56ED7F}" type="pres">
      <dgm:prSet presAssocID="{D616D356-8897-6446-AC72-1B6044093EE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A2D8257-622D-6A40-8A04-C646897AA104}" type="pres">
      <dgm:prSet presAssocID="{D485FB9A-BDD9-6544-BB78-FDEAD2E0D3D2}" presName="centerShape" presStyleLbl="node0" presStyleIdx="0" presStyleCnt="1"/>
      <dgm:spPr/>
    </dgm:pt>
    <dgm:pt modelId="{1D1F2FBF-ABAD-AA44-9A38-478414236379}" type="pres">
      <dgm:prSet presAssocID="{0F33B2B1-6D56-3D4C-ABE0-B056BBEB8BA3}" presName="parTrans" presStyleLbl="bgSibTrans2D1" presStyleIdx="0" presStyleCnt="2"/>
      <dgm:spPr/>
    </dgm:pt>
    <dgm:pt modelId="{136FAAE7-4DB6-7442-8291-7E05DB48B7A2}" type="pres">
      <dgm:prSet presAssocID="{C9827528-519B-CF4E-8FD0-6F680D372F46}" presName="node" presStyleLbl="node1" presStyleIdx="0" presStyleCnt="2">
        <dgm:presLayoutVars>
          <dgm:bulletEnabled val="1"/>
        </dgm:presLayoutVars>
      </dgm:prSet>
      <dgm:spPr/>
    </dgm:pt>
    <dgm:pt modelId="{8A8BDCEF-C7E7-D34A-AD04-7157B6B79265}" type="pres">
      <dgm:prSet presAssocID="{839D7006-F6B1-6847-A0F1-B5404A6A3215}" presName="parTrans" presStyleLbl="bgSibTrans2D1" presStyleIdx="1" presStyleCnt="2"/>
      <dgm:spPr/>
    </dgm:pt>
    <dgm:pt modelId="{01E30BAB-FE27-EB47-9F3A-05AD3010EC69}" type="pres">
      <dgm:prSet presAssocID="{52B24AB2-4BCC-B14D-A60F-8BCD0E852E98}" presName="node" presStyleLbl="node1" presStyleIdx="1" presStyleCnt="2">
        <dgm:presLayoutVars>
          <dgm:bulletEnabled val="1"/>
        </dgm:presLayoutVars>
      </dgm:prSet>
      <dgm:spPr/>
    </dgm:pt>
  </dgm:ptLst>
  <dgm:cxnLst>
    <dgm:cxn modelId="{AEE53520-91F5-9546-9257-96EC79657CE1}" type="presOf" srcId="{D616D356-8897-6446-AC72-1B6044093EE0}" destId="{066FC539-FD29-7441-8768-160D5D56ED7F}" srcOrd="0" destOrd="0" presId="urn:microsoft.com/office/officeart/2005/8/layout/radial4"/>
    <dgm:cxn modelId="{F8B5DB2E-3846-784D-B033-83BBCFBBA546}" type="presOf" srcId="{839D7006-F6B1-6847-A0F1-B5404A6A3215}" destId="{8A8BDCEF-C7E7-D34A-AD04-7157B6B79265}" srcOrd="0" destOrd="0" presId="urn:microsoft.com/office/officeart/2005/8/layout/radial4"/>
    <dgm:cxn modelId="{85E07F88-78B8-134A-A34F-21838A8C15F7}" type="presOf" srcId="{C9827528-519B-CF4E-8FD0-6F680D372F46}" destId="{136FAAE7-4DB6-7442-8291-7E05DB48B7A2}" srcOrd="0" destOrd="0" presId="urn:microsoft.com/office/officeart/2005/8/layout/radial4"/>
    <dgm:cxn modelId="{3BF47AAC-5540-0843-A2E6-B8C9E12393A8}" type="presOf" srcId="{D485FB9A-BDD9-6544-BB78-FDEAD2E0D3D2}" destId="{0A2D8257-622D-6A40-8A04-C646897AA104}" srcOrd="0" destOrd="0" presId="urn:microsoft.com/office/officeart/2005/8/layout/radial4"/>
    <dgm:cxn modelId="{80D53AB2-A570-6545-A441-E31ED57345E4}" type="presOf" srcId="{0F33B2B1-6D56-3D4C-ABE0-B056BBEB8BA3}" destId="{1D1F2FBF-ABAD-AA44-9A38-478414236379}" srcOrd="0" destOrd="0" presId="urn:microsoft.com/office/officeart/2005/8/layout/radial4"/>
    <dgm:cxn modelId="{2944D7C6-CBD2-7346-AC0F-069750A696D9}" srcId="{D485FB9A-BDD9-6544-BB78-FDEAD2E0D3D2}" destId="{C9827528-519B-CF4E-8FD0-6F680D372F46}" srcOrd="0" destOrd="0" parTransId="{0F33B2B1-6D56-3D4C-ABE0-B056BBEB8BA3}" sibTransId="{71A7B65B-5E97-C749-A6AF-29B453D613D5}"/>
    <dgm:cxn modelId="{F38B1CCA-2ED8-3E45-80D0-9CBED97E6FBB}" type="presOf" srcId="{52B24AB2-4BCC-B14D-A60F-8BCD0E852E98}" destId="{01E30BAB-FE27-EB47-9F3A-05AD3010EC69}" srcOrd="0" destOrd="0" presId="urn:microsoft.com/office/officeart/2005/8/layout/radial4"/>
    <dgm:cxn modelId="{12C9DFD1-22C7-0D4D-A87B-3C4D1C74B288}" srcId="{D485FB9A-BDD9-6544-BB78-FDEAD2E0D3D2}" destId="{52B24AB2-4BCC-B14D-A60F-8BCD0E852E98}" srcOrd="1" destOrd="0" parTransId="{839D7006-F6B1-6847-A0F1-B5404A6A3215}" sibTransId="{5EF9A00A-3440-E44C-BF58-798BFA845B1B}"/>
    <dgm:cxn modelId="{EE964FD9-A1B6-2A41-9E0D-F17173622A96}" srcId="{D616D356-8897-6446-AC72-1B6044093EE0}" destId="{D485FB9A-BDD9-6544-BB78-FDEAD2E0D3D2}" srcOrd="0" destOrd="0" parTransId="{F8F15DF2-BE6E-204C-A7D6-01101BAE08F8}" sibTransId="{3E25A723-2E5A-7645-8816-70610A9EED95}"/>
    <dgm:cxn modelId="{978AF869-D9D5-0540-ACD3-E445E1BC5B6A}" type="presParOf" srcId="{066FC539-FD29-7441-8768-160D5D56ED7F}" destId="{0A2D8257-622D-6A40-8A04-C646897AA104}" srcOrd="0" destOrd="0" presId="urn:microsoft.com/office/officeart/2005/8/layout/radial4"/>
    <dgm:cxn modelId="{C4EF3A60-BB41-914F-A1E6-B1D97DC4F4AA}" type="presParOf" srcId="{066FC539-FD29-7441-8768-160D5D56ED7F}" destId="{1D1F2FBF-ABAD-AA44-9A38-478414236379}" srcOrd="1" destOrd="0" presId="urn:microsoft.com/office/officeart/2005/8/layout/radial4"/>
    <dgm:cxn modelId="{1956E10B-31F0-974A-96F5-516148B107B3}" type="presParOf" srcId="{066FC539-FD29-7441-8768-160D5D56ED7F}" destId="{136FAAE7-4DB6-7442-8291-7E05DB48B7A2}" srcOrd="2" destOrd="0" presId="urn:microsoft.com/office/officeart/2005/8/layout/radial4"/>
    <dgm:cxn modelId="{F518BCCC-F8BF-524E-877B-28E40B864106}" type="presParOf" srcId="{066FC539-FD29-7441-8768-160D5D56ED7F}" destId="{8A8BDCEF-C7E7-D34A-AD04-7157B6B79265}" srcOrd="3" destOrd="0" presId="urn:microsoft.com/office/officeart/2005/8/layout/radial4"/>
    <dgm:cxn modelId="{9FD71FC1-3C7E-8242-B7DE-D83D71CC0927}" type="presParOf" srcId="{066FC539-FD29-7441-8768-160D5D56ED7F}" destId="{01E30BAB-FE27-EB47-9F3A-05AD3010EC69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D8257-622D-6A40-8A04-C646897AA104}">
      <dsp:nvSpPr>
        <dsp:cNvPr id="0" name=""/>
        <dsp:cNvSpPr/>
      </dsp:nvSpPr>
      <dsp:spPr>
        <a:xfrm>
          <a:off x="2977435" y="1375159"/>
          <a:ext cx="2173128" cy="21731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Scientific</a:t>
          </a:r>
          <a:r>
            <a:rPr lang="zh-CN" altLang="en-US" sz="2800" kern="1200" dirty="0"/>
            <a:t> </a:t>
          </a:r>
          <a:r>
            <a:rPr lang="en-US" altLang="zh-CN" sz="2800" kern="1200" dirty="0"/>
            <a:t>Statement</a:t>
          </a:r>
          <a:endParaRPr lang="en-US" sz="2800" kern="1200" dirty="0"/>
        </a:p>
      </dsp:txBody>
      <dsp:txXfrm>
        <a:off x="3295682" y="1693406"/>
        <a:ext cx="1536634" cy="1536634"/>
      </dsp:txXfrm>
    </dsp:sp>
    <dsp:sp modelId="{1D1F2FBF-ABAD-AA44-9A38-478414236379}">
      <dsp:nvSpPr>
        <dsp:cNvPr id="0" name=""/>
        <dsp:cNvSpPr/>
      </dsp:nvSpPr>
      <dsp:spPr>
        <a:xfrm rot="12900000">
          <a:off x="1577487" y="994862"/>
          <a:ext cx="1667744" cy="61934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FAAE7-4DB6-7442-8291-7E05DB48B7A2}">
      <dsp:nvSpPr>
        <dsp:cNvPr id="0" name=""/>
        <dsp:cNvSpPr/>
      </dsp:nvSpPr>
      <dsp:spPr>
        <a:xfrm>
          <a:off x="696055" y="454"/>
          <a:ext cx="2064472" cy="16515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Conditions</a:t>
          </a:r>
          <a:r>
            <a:rPr lang="zh-CN" altLang="en-US" sz="2700" kern="1200" dirty="0"/>
            <a:t> </a:t>
          </a:r>
          <a:r>
            <a:rPr lang="en-US" altLang="zh-CN" sz="2700" kern="1200" dirty="0"/>
            <a:t>of</a:t>
          </a:r>
          <a:r>
            <a:rPr lang="zh-CN" altLang="en-US" sz="2700" kern="1200" dirty="0"/>
            <a:t> </a:t>
          </a:r>
          <a:r>
            <a:rPr lang="en-US" altLang="zh-CN" sz="2700" kern="1200" dirty="0"/>
            <a:t>Observation</a:t>
          </a:r>
          <a:endParaRPr lang="en-US" sz="2700" kern="1200" dirty="0"/>
        </a:p>
      </dsp:txBody>
      <dsp:txXfrm>
        <a:off x="744428" y="48827"/>
        <a:ext cx="1967726" cy="1554831"/>
      </dsp:txXfrm>
    </dsp:sp>
    <dsp:sp modelId="{8A8BDCEF-C7E7-D34A-AD04-7157B6B79265}">
      <dsp:nvSpPr>
        <dsp:cNvPr id="0" name=""/>
        <dsp:cNvSpPr/>
      </dsp:nvSpPr>
      <dsp:spPr>
        <a:xfrm rot="19545036">
          <a:off x="4898721" y="1024229"/>
          <a:ext cx="1643493" cy="61934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30BAB-FE27-EB47-9F3A-05AD3010EC69}">
      <dsp:nvSpPr>
        <dsp:cNvPr id="0" name=""/>
        <dsp:cNvSpPr/>
      </dsp:nvSpPr>
      <dsp:spPr>
        <a:xfrm>
          <a:off x="5367484" y="45635"/>
          <a:ext cx="2064472" cy="165157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Experimental</a:t>
          </a:r>
          <a:r>
            <a:rPr lang="zh-CN" altLang="en-US" sz="2700" kern="1200" dirty="0"/>
            <a:t> </a:t>
          </a:r>
          <a:r>
            <a:rPr lang="en-US" altLang="zh-CN" sz="2700" kern="1200" dirty="0"/>
            <a:t>Evidence</a:t>
          </a:r>
          <a:endParaRPr lang="en-US" sz="2700" kern="1200" dirty="0"/>
        </a:p>
      </dsp:txBody>
      <dsp:txXfrm>
        <a:off x="5415857" y="94008"/>
        <a:ext cx="1967726" cy="1554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D8257-622D-6A40-8A04-C646897AA104}">
      <dsp:nvSpPr>
        <dsp:cNvPr id="0" name=""/>
        <dsp:cNvSpPr/>
      </dsp:nvSpPr>
      <dsp:spPr>
        <a:xfrm>
          <a:off x="2977435" y="1375159"/>
          <a:ext cx="2173128" cy="21731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Scientific</a:t>
          </a:r>
          <a:r>
            <a:rPr lang="zh-CN" altLang="en-US" sz="2800" kern="1200" dirty="0"/>
            <a:t> </a:t>
          </a:r>
          <a:r>
            <a:rPr lang="en-US" altLang="zh-CN" sz="2800" kern="1200" dirty="0"/>
            <a:t>Statement</a:t>
          </a:r>
          <a:endParaRPr lang="en-US" sz="2800" kern="1200" dirty="0"/>
        </a:p>
      </dsp:txBody>
      <dsp:txXfrm>
        <a:off x="3295682" y="1693406"/>
        <a:ext cx="1536634" cy="1536634"/>
      </dsp:txXfrm>
    </dsp:sp>
    <dsp:sp modelId="{1D1F2FBF-ABAD-AA44-9A38-478414236379}">
      <dsp:nvSpPr>
        <dsp:cNvPr id="0" name=""/>
        <dsp:cNvSpPr/>
      </dsp:nvSpPr>
      <dsp:spPr>
        <a:xfrm rot="12900000">
          <a:off x="1577487" y="994862"/>
          <a:ext cx="1667744" cy="61934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FAAE7-4DB6-7442-8291-7E05DB48B7A2}">
      <dsp:nvSpPr>
        <dsp:cNvPr id="0" name=""/>
        <dsp:cNvSpPr/>
      </dsp:nvSpPr>
      <dsp:spPr>
        <a:xfrm>
          <a:off x="696055" y="454"/>
          <a:ext cx="2064472" cy="16515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Conditions</a:t>
          </a:r>
          <a:r>
            <a:rPr lang="zh-CN" altLang="en-US" sz="2700" kern="1200" dirty="0"/>
            <a:t> </a:t>
          </a:r>
          <a:r>
            <a:rPr lang="en-US" altLang="zh-CN" sz="2700" kern="1200" dirty="0"/>
            <a:t>of</a:t>
          </a:r>
          <a:r>
            <a:rPr lang="zh-CN" altLang="en-US" sz="2700" kern="1200" dirty="0"/>
            <a:t> </a:t>
          </a:r>
          <a:r>
            <a:rPr lang="en-US" altLang="zh-CN" sz="2700" kern="1200" dirty="0"/>
            <a:t>Observation</a:t>
          </a:r>
          <a:endParaRPr lang="en-US" sz="2700" kern="1200" dirty="0"/>
        </a:p>
      </dsp:txBody>
      <dsp:txXfrm>
        <a:off x="744428" y="48827"/>
        <a:ext cx="1967726" cy="1554831"/>
      </dsp:txXfrm>
    </dsp:sp>
    <dsp:sp modelId="{8A8BDCEF-C7E7-D34A-AD04-7157B6B79265}">
      <dsp:nvSpPr>
        <dsp:cNvPr id="0" name=""/>
        <dsp:cNvSpPr/>
      </dsp:nvSpPr>
      <dsp:spPr>
        <a:xfrm rot="19500000">
          <a:off x="4882767" y="994862"/>
          <a:ext cx="1667744" cy="619341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30BAB-FE27-EB47-9F3A-05AD3010EC69}">
      <dsp:nvSpPr>
        <dsp:cNvPr id="0" name=""/>
        <dsp:cNvSpPr/>
      </dsp:nvSpPr>
      <dsp:spPr>
        <a:xfrm>
          <a:off x="5367472" y="454"/>
          <a:ext cx="2064472" cy="1651577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Experimental</a:t>
          </a:r>
          <a:r>
            <a:rPr lang="zh-CN" altLang="en-US" sz="2700" kern="1200" dirty="0"/>
            <a:t> </a:t>
          </a:r>
          <a:r>
            <a:rPr lang="en-US" altLang="zh-CN" sz="2700" kern="1200" dirty="0"/>
            <a:t>Evidence</a:t>
          </a:r>
          <a:endParaRPr lang="en-US" sz="2700" kern="1200" dirty="0"/>
        </a:p>
      </dsp:txBody>
      <dsp:txXfrm>
        <a:off x="5415845" y="48827"/>
        <a:ext cx="1967726" cy="1554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D8257-622D-6A40-8A04-C646897AA104}">
      <dsp:nvSpPr>
        <dsp:cNvPr id="0" name=""/>
        <dsp:cNvSpPr/>
      </dsp:nvSpPr>
      <dsp:spPr>
        <a:xfrm>
          <a:off x="2977435" y="1375159"/>
          <a:ext cx="2173128" cy="217312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Scientific</a:t>
          </a:r>
          <a:r>
            <a:rPr lang="zh-CN" altLang="en-US" sz="2800" kern="1200" dirty="0"/>
            <a:t> </a:t>
          </a:r>
          <a:r>
            <a:rPr lang="en-US" altLang="zh-CN" sz="2800" kern="1200" dirty="0"/>
            <a:t>Statement</a:t>
          </a:r>
          <a:endParaRPr lang="en-US" sz="2800" kern="1200" dirty="0"/>
        </a:p>
      </dsp:txBody>
      <dsp:txXfrm>
        <a:off x="3295682" y="1693406"/>
        <a:ext cx="1536634" cy="1536634"/>
      </dsp:txXfrm>
    </dsp:sp>
    <dsp:sp modelId="{1D1F2FBF-ABAD-AA44-9A38-478414236379}">
      <dsp:nvSpPr>
        <dsp:cNvPr id="0" name=""/>
        <dsp:cNvSpPr/>
      </dsp:nvSpPr>
      <dsp:spPr>
        <a:xfrm rot="12900000">
          <a:off x="1577487" y="994862"/>
          <a:ext cx="1667744" cy="619341"/>
        </a:xfrm>
        <a:prstGeom prst="leftArrow">
          <a:avLst>
            <a:gd name="adj1" fmla="val 60000"/>
            <a:gd name="adj2" fmla="val 5000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6FAAE7-4DB6-7442-8291-7E05DB48B7A2}">
      <dsp:nvSpPr>
        <dsp:cNvPr id="0" name=""/>
        <dsp:cNvSpPr/>
      </dsp:nvSpPr>
      <dsp:spPr>
        <a:xfrm>
          <a:off x="696055" y="454"/>
          <a:ext cx="2064472" cy="1651577"/>
        </a:xfrm>
        <a:prstGeom prst="roundRect">
          <a:avLst>
            <a:gd name="adj" fmla="val 10000"/>
          </a:avLst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Conditions</a:t>
          </a:r>
          <a:r>
            <a:rPr lang="zh-CN" altLang="en-US" sz="2700" kern="1200" dirty="0"/>
            <a:t> </a:t>
          </a:r>
          <a:r>
            <a:rPr lang="en-US" altLang="zh-CN" sz="2700" kern="1200" dirty="0"/>
            <a:t>of</a:t>
          </a:r>
          <a:r>
            <a:rPr lang="zh-CN" altLang="en-US" sz="2700" kern="1200" dirty="0"/>
            <a:t> </a:t>
          </a:r>
          <a:r>
            <a:rPr lang="en-US" altLang="zh-CN" sz="2700" kern="1200" dirty="0"/>
            <a:t>Observation</a:t>
          </a:r>
          <a:endParaRPr lang="en-US" sz="2700" kern="1200" dirty="0"/>
        </a:p>
      </dsp:txBody>
      <dsp:txXfrm>
        <a:off x="744428" y="48827"/>
        <a:ext cx="1967726" cy="1554831"/>
      </dsp:txXfrm>
    </dsp:sp>
    <dsp:sp modelId="{8A8BDCEF-C7E7-D34A-AD04-7157B6B79265}">
      <dsp:nvSpPr>
        <dsp:cNvPr id="0" name=""/>
        <dsp:cNvSpPr/>
      </dsp:nvSpPr>
      <dsp:spPr>
        <a:xfrm rot="19500000">
          <a:off x="4882767" y="994862"/>
          <a:ext cx="1667744" cy="619341"/>
        </a:xfrm>
        <a:prstGeom prst="leftArrow">
          <a:avLst>
            <a:gd name="adj1" fmla="val 60000"/>
            <a:gd name="adj2" fmla="val 5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E30BAB-FE27-EB47-9F3A-05AD3010EC69}">
      <dsp:nvSpPr>
        <dsp:cNvPr id="0" name=""/>
        <dsp:cNvSpPr/>
      </dsp:nvSpPr>
      <dsp:spPr>
        <a:xfrm>
          <a:off x="5367472" y="454"/>
          <a:ext cx="2064472" cy="1651577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dirty="0"/>
            <a:t>Experimental</a:t>
          </a:r>
          <a:r>
            <a:rPr lang="zh-CN" altLang="en-US" sz="2700" kern="1200" dirty="0"/>
            <a:t> </a:t>
          </a:r>
          <a:r>
            <a:rPr lang="en-US" altLang="zh-CN" sz="2700" kern="1200" dirty="0"/>
            <a:t>Evidence</a:t>
          </a:r>
          <a:endParaRPr lang="en-US" sz="2700" kern="1200" dirty="0"/>
        </a:p>
      </dsp:txBody>
      <dsp:txXfrm>
        <a:off x="5415845" y="48827"/>
        <a:ext cx="1967726" cy="15548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E72-5C87-0B40-99D3-ACC7712032D2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6763-EE58-A641-8582-E29C7AACF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3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31EE-576B-154F-8F67-E2B8CB8355B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8D27A-BCD4-0843-BCA8-79FDB9E5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2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the introduction!</a:t>
            </a:r>
          </a:p>
          <a:p>
            <a:endParaRPr lang="en-US" baseline="0" dirty="0"/>
          </a:p>
          <a:p>
            <a:r>
              <a:rPr lang="en-US" baseline="0" dirty="0"/>
              <a:t>Good morning, everyone!</a:t>
            </a:r>
          </a:p>
          <a:p>
            <a:r>
              <a:rPr lang="en-US" baseline="0" dirty="0"/>
              <a:t>This is Jingbo Shang from UIUC. I’m very excited to share my research with you!</a:t>
            </a:r>
          </a:p>
          <a:p>
            <a:endParaRPr lang="en-US" baseline="0" dirty="0"/>
          </a:p>
          <a:p>
            <a:r>
              <a:rPr lang="en-US" baseline="0" dirty="0"/>
              <a:t>My talk today is mainly about </a:t>
            </a:r>
            <a:r>
              <a:rPr lang="en-US" baseline="0" dirty="0" err="1"/>
              <a:t>AutoNet</a:t>
            </a:r>
            <a:r>
              <a:rPr lang="en-US" baseline="0" dirty="0"/>
              <a:t>. Automated Network Construction from Massive Text Corpora.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59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00237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1150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6B90-2A2E-FC4F-A221-28D9831C475C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AD40D-3C50-6D4F-BC3B-832FE3E5AA4F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8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A589-3013-1343-87AF-6A17146D5D3E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352759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196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546946"/>
          </a:xfrm>
        </p:spPr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58E-0832-B747-AE9C-2FA7CE0D13CE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8592-5BF8-9841-9067-0416EBF2FCFD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0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3410-E91B-5E46-B64D-D48C33B1EFEA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F078-80FE-CB4D-9788-B2D1403DC8DA}" type="datetime1">
              <a:rPr lang="en-US" smtClean="0"/>
              <a:t>7/23/20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5C46-362D-634D-B2D1-61A3C101EA3B}" type="datetime1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8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C918-5510-8848-A3E2-2FCA86D277C4}" type="datetime1">
              <a:rPr lang="en-US" smtClean="0"/>
              <a:t>7/23/20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9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3064-BFB7-B840-8244-E0EB3A5B81FA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FEB5-0DE9-3644-A21E-F54DA1EBC6FF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9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F96A6-BC5C-624E-B036-7D8163436745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jiang2@n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tiff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tiff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Scientific Text Mining and Knowledge Graphs</a:t>
            </a:r>
            <a:br>
              <a:rPr lang="en-US" sz="3200" b="1" dirty="0"/>
            </a:br>
            <a:br>
              <a:rPr lang="en-US" sz="4400" b="1" dirty="0"/>
            </a:br>
            <a:r>
              <a:rPr lang="en-US" sz="4400" b="1" dirty="0"/>
              <a:t>Chapter 1</a:t>
            </a:r>
            <a:br>
              <a:rPr lang="en-US" sz="4400" b="1" dirty="0"/>
            </a:br>
            <a:r>
              <a:rPr lang="en-US" sz="4400" b="1" dirty="0"/>
              <a:t>Part 4: </a:t>
            </a:r>
            <a:r>
              <a:rPr lang="en-US" altLang="zh-CN" sz="4400" b="1" dirty="0"/>
              <a:t>Scientific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Statements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8492"/>
            <a:ext cx="9144000" cy="1857858"/>
          </a:xfrm>
        </p:spPr>
        <p:txBody>
          <a:bodyPr>
            <a:normAutofit/>
          </a:bodyPr>
          <a:lstStyle/>
          <a:p>
            <a:r>
              <a:rPr lang="en-US" b="1" dirty="0"/>
              <a:t>Presenter: </a:t>
            </a:r>
            <a:r>
              <a:rPr lang="en-US" altLang="zh-CN" b="1" dirty="0"/>
              <a:t>Meng</a:t>
            </a:r>
            <a:r>
              <a:rPr lang="zh-CN" altLang="en-US" b="1" dirty="0"/>
              <a:t> </a:t>
            </a:r>
            <a:r>
              <a:rPr lang="en-US" altLang="zh-CN" b="1" dirty="0"/>
              <a:t>Jiang</a:t>
            </a:r>
            <a:endParaRPr lang="en-US" b="1" dirty="0"/>
          </a:p>
          <a:p>
            <a:r>
              <a:rPr lang="en-US" dirty="0"/>
              <a:t>University of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lang="en-US" dirty="0"/>
          </a:p>
          <a:p>
            <a:r>
              <a:rPr lang="en-US" altLang="zh-CN" dirty="0">
                <a:hlinkClick r:id="rId3"/>
              </a:rPr>
              <a:t>mjiang2@nd.edu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241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DEB7E-5699-744B-97A6-B3F19223B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791" y="1630478"/>
            <a:ext cx="4930663" cy="3478657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E25BDB-AFBE-F74B-B1AF-4FBC47C6F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113474"/>
              </p:ext>
            </p:extLst>
          </p:nvPr>
        </p:nvGraphicFramePr>
        <p:xfrm>
          <a:off x="6375400" y="1630478"/>
          <a:ext cx="4033422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9939">
                  <a:extLst>
                    <a:ext uri="{9D8B030D-6E8A-4147-A177-3AD203B41FA5}">
                      <a16:colId xmlns:a16="http://schemas.microsoft.com/office/drawing/2014/main" val="3440780032"/>
                    </a:ext>
                  </a:extLst>
                </a:gridCol>
                <a:gridCol w="1041161">
                  <a:extLst>
                    <a:ext uri="{9D8B030D-6E8A-4147-A177-3AD203B41FA5}">
                      <a16:colId xmlns:a16="http://schemas.microsoft.com/office/drawing/2014/main" val="3272743564"/>
                    </a:ext>
                  </a:extLst>
                </a:gridCol>
                <a:gridCol w="1041161">
                  <a:extLst>
                    <a:ext uri="{9D8B030D-6E8A-4147-A177-3AD203B41FA5}">
                      <a16:colId xmlns:a16="http://schemas.microsoft.com/office/drawing/2014/main" val="4077536616"/>
                    </a:ext>
                  </a:extLst>
                </a:gridCol>
                <a:gridCol w="1041161">
                  <a:extLst>
                    <a:ext uri="{9D8B030D-6E8A-4147-A177-3AD203B41FA5}">
                      <a16:colId xmlns:a16="http://schemas.microsoft.com/office/drawing/2014/main" val="39574059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B-f1C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I-f1C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B-c1C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</a:t>
                      </a:r>
                      <a:r>
                        <a:rPr lang="en-US" altLang="zh-CN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370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B-f1A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I-f1A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053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B-f2P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I-f2P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</a:t>
                      </a:r>
                      <a:r>
                        <a:rPr lang="en-US" altLang="zh-CN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</a:t>
                      </a: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</a:t>
                      </a:r>
                      <a:r>
                        <a:rPr lang="en-US" altLang="zh-CN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</a:t>
                      </a:r>
                      <a:r>
                        <a:rPr lang="en-US" sz="20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0666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B-f3C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I-f3C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</a:t>
                      </a:r>
                      <a:r>
                        <a:rPr lang="en-US" altLang="zh-CN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</a:t>
                      </a:r>
                      <a:r>
                        <a:rPr lang="en-US" altLang="zh-CN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</a:t>
                      </a:r>
                      <a:r>
                        <a:rPr lang="en-US" sz="2000" dirty="0">
                          <a:solidFill>
                            <a:srgbClr val="00B05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179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B-f3A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I-f3A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B-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I-</a:t>
                      </a:r>
                      <a:r>
                        <a:rPr lang="en-US" altLang="zh-CN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</a:t>
                      </a:r>
                      <a:r>
                        <a:rPr lang="en-US" sz="2000" dirty="0">
                          <a:solidFill>
                            <a:srgbClr val="C00000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236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318056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8639FE3-54E8-4A49-BAE1-4F2B36BFDD66}"/>
              </a:ext>
            </a:extLst>
          </p:cNvPr>
          <p:cNvSpPr txBox="1"/>
          <p:nvPr/>
        </p:nvSpPr>
        <p:spPr>
          <a:xfrm>
            <a:off x="6367138" y="4139639"/>
            <a:ext cx="444544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annotators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31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PubMed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abstracts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(docs)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30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minutes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anno.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336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statement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sentences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756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654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tuples</a:t>
            </a:r>
          </a:p>
        </p:txBody>
      </p:sp>
    </p:spTree>
    <p:extLst>
      <p:ext uri="{BB962C8B-B14F-4D97-AF65-F5344CB8AC3E}">
        <p14:creationId xmlns:p14="http://schemas.microsoft.com/office/powerpoint/2010/main" val="183105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08D9D6B-0F27-E041-BDF5-E79476FE4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ACBC-4269-C94D-93B9-1BD6B137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Unlabeled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zh-CN" altLang="en-US" dirty="0"/>
              <a:t>  </a:t>
            </a:r>
            <a:r>
              <a:rPr lang="en-US" altLang="zh-CN" dirty="0"/>
              <a:t>15,544,338</a:t>
            </a:r>
            <a:r>
              <a:rPr lang="zh-CN" altLang="en-US" dirty="0"/>
              <a:t> </a:t>
            </a:r>
            <a:r>
              <a:rPr lang="en-US" altLang="zh-CN" dirty="0"/>
              <a:t>documents</a:t>
            </a:r>
          </a:p>
          <a:p>
            <a:pPr lvl="1"/>
            <a:r>
              <a:rPr lang="en-US" altLang="zh-CN" dirty="0"/>
              <a:t>140,949,399</a:t>
            </a:r>
            <a:r>
              <a:rPr lang="zh-CN" altLang="en-US" dirty="0"/>
              <a:t> </a:t>
            </a:r>
            <a:r>
              <a:rPr lang="en-US" altLang="zh-CN" dirty="0"/>
              <a:t>statement</a:t>
            </a:r>
            <a:r>
              <a:rPr lang="zh-CN" altLang="en-US" dirty="0"/>
              <a:t> </a:t>
            </a:r>
            <a:r>
              <a:rPr lang="en-US" altLang="zh-CN" dirty="0"/>
              <a:t>sentences</a:t>
            </a:r>
          </a:p>
          <a:p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Tokenization</a:t>
            </a:r>
          </a:p>
          <a:p>
            <a:pPr lvl="1"/>
            <a:r>
              <a:rPr lang="en-US" altLang="zh-CN" dirty="0"/>
              <a:t>Part-of-speech</a:t>
            </a:r>
            <a:r>
              <a:rPr lang="zh-CN" altLang="en-US" dirty="0"/>
              <a:t> </a:t>
            </a:r>
            <a:r>
              <a:rPr lang="en-US" altLang="zh-CN" dirty="0"/>
              <a:t>tagging</a:t>
            </a:r>
          </a:p>
          <a:p>
            <a:pPr lvl="1"/>
            <a:r>
              <a:rPr lang="en-US" altLang="zh-CN" dirty="0"/>
              <a:t>Phrase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</a:p>
          <a:p>
            <a:pPr lvl="1"/>
            <a:r>
              <a:rPr lang="en-US" altLang="zh-CN" dirty="0"/>
              <a:t>Concept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discovery</a:t>
            </a:r>
          </a:p>
          <a:p>
            <a:pPr lvl="1"/>
            <a:r>
              <a:rPr lang="en-US" altLang="zh-CN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6CA6F30-DB57-3A47-8102-F6B5647F25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4207473"/>
                  </p:ext>
                </p:extLst>
              </p:nvPr>
            </p:nvGraphicFramePr>
            <p:xfrm>
              <a:off x="5029200" y="3695700"/>
              <a:ext cx="6643512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43916">
                      <a:extLst>
                        <a:ext uri="{9D8B030D-6E8A-4147-A177-3AD203B41FA5}">
                          <a16:colId xmlns:a16="http://schemas.microsoft.com/office/drawing/2014/main" val="1776542071"/>
                        </a:ext>
                      </a:extLst>
                    </a:gridCol>
                    <a:gridCol w="2999596">
                      <a:extLst>
                        <a:ext uri="{9D8B030D-6E8A-4147-A177-3AD203B41FA5}">
                          <a16:colId xmlns:a16="http://schemas.microsoft.com/office/drawing/2014/main" val="656631825"/>
                        </a:ext>
                      </a:extLst>
                    </a:gridCol>
                  </a:tblGrid>
                  <a:tr h="224519"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Structured</a:t>
                          </a:r>
                          <a:r>
                            <a:rPr lang="zh-CN" altLang="en-US" sz="14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Output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baseline="0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Publications</a:t>
                          </a:r>
                          <a:r>
                            <a:rPr lang="zh-CN" altLang="en-US" sz="1400" b="1" baseline="0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400" b="1" baseline="0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6568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hrase</a:t>
                          </a:r>
                          <a:endParaRPr lang="en-US" sz="180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TKDE’18</a:t>
                          </a:r>
                          <a:endParaRPr lang="en-US" sz="1600" baseline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3248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oncept</a:t>
                          </a:r>
                          <a:endParaRPr lang="en-US" sz="180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ACL’20sub</a:t>
                          </a:r>
                          <a:endParaRPr lang="en-US" sz="1600" baseline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06744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oncept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elation</a:t>
                          </a: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KDD’18c,</a:t>
                          </a:r>
                          <a:r>
                            <a:rPr lang="zh-CN" altLang="en-US" sz="1600" dirty="0"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TextGraphs’19</a:t>
                          </a:r>
                          <a:endParaRPr lang="en-US" sz="1600" baseline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57077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ttribute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800" baseline="-25000" dirty="0" err="1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alue</a:t>
                          </a: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KDD’17,</a:t>
                          </a:r>
                          <a:r>
                            <a:rPr lang="zh-CN" altLang="en-US" sz="1600" dirty="0"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KDD’18b,</a:t>
                          </a:r>
                          <a:r>
                            <a:rPr lang="zh-CN" altLang="en-US" sz="1600" dirty="0"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EYRE’19</a:t>
                          </a:r>
                          <a:endParaRPr lang="en-US" sz="1600" baseline="-2500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5581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ntity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ttribute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alue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start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lang="en-US" altLang="zh-CN" sz="1800" baseline="-250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end</a:t>
                          </a:r>
                          <a:r>
                            <a:rPr lang="en-US" altLang="zh-CN" sz="180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)</a:t>
                          </a:r>
                          <a:endParaRPr lang="en-US" sz="180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WWW’19a,</a:t>
                          </a:r>
                          <a:r>
                            <a:rPr lang="zh-CN" altLang="en-US" sz="1600" dirty="0"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FEVER’20</a:t>
                          </a:r>
                          <a:endParaRPr lang="en-US" sz="1600" baseline="-2500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265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E6CA6F30-DB57-3A47-8102-F6B5647F25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4207473"/>
                  </p:ext>
                </p:extLst>
              </p:nvPr>
            </p:nvGraphicFramePr>
            <p:xfrm>
              <a:off x="5029200" y="3695700"/>
              <a:ext cx="6643512" cy="2133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3643916">
                      <a:extLst>
                        <a:ext uri="{9D8B030D-6E8A-4147-A177-3AD203B41FA5}">
                          <a16:colId xmlns:a16="http://schemas.microsoft.com/office/drawing/2014/main" val="1776542071"/>
                        </a:ext>
                      </a:extLst>
                    </a:gridCol>
                    <a:gridCol w="2999596">
                      <a:extLst>
                        <a:ext uri="{9D8B030D-6E8A-4147-A177-3AD203B41FA5}">
                          <a16:colId xmlns:a16="http://schemas.microsoft.com/office/drawing/2014/main" val="65663182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Structured</a:t>
                          </a:r>
                          <a:r>
                            <a:rPr lang="zh-CN" altLang="en-US" sz="14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4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Output</a:t>
                          </a:r>
                          <a:endParaRPr lang="en-US" sz="14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400" b="1" baseline="0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Publications</a:t>
                          </a:r>
                          <a:r>
                            <a:rPr lang="zh-CN" altLang="en-US" sz="1400" b="1" baseline="0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400" b="1" baseline="0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(’17-)</a:t>
                          </a:r>
                        </a:p>
                      </a:txBody>
                      <a:tcPr anchor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126568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8" t="-89655" r="-82578" b="-4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82544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TKDE’18</a:t>
                          </a:r>
                          <a:endParaRPr lang="en-US" sz="1600" baseline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6324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8" t="-189655" r="-82578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ACL’20sub</a:t>
                          </a:r>
                          <a:endParaRPr lang="en-US" sz="1600" baseline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606744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8" t="-300000" r="-82578" b="-2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KDD’18c,</a:t>
                          </a:r>
                          <a:r>
                            <a:rPr lang="zh-CN" altLang="en-US" sz="1600" dirty="0"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TextGraphs’19</a:t>
                          </a:r>
                          <a:endParaRPr lang="en-US" sz="1600" baseline="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657077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8" t="-386207" r="-82578" b="-1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KDD’17,</a:t>
                          </a:r>
                          <a:r>
                            <a:rPr lang="zh-CN" altLang="en-US" sz="1600" dirty="0"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KDD’18b,</a:t>
                          </a:r>
                          <a:r>
                            <a:rPr lang="zh-CN" altLang="en-US" sz="1600" dirty="0"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EYRE’19</a:t>
                          </a:r>
                          <a:endParaRPr lang="en-US" sz="1600" baseline="-2500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3255814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8" t="-486207" r="-82578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WWW’19a,</a:t>
                          </a:r>
                          <a:r>
                            <a:rPr lang="zh-CN" altLang="en-US" sz="1600" dirty="0">
                              <a:latin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1600" dirty="0"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FEVER’20</a:t>
                          </a:r>
                          <a:endParaRPr lang="en-US" sz="1600" baseline="-25000" dirty="0"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605265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888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Multi-Input</a:t>
            </a:r>
            <a:r>
              <a:rPr lang="zh-CN" altLang="en-US" sz="4000" dirty="0"/>
              <a:t> </a:t>
            </a:r>
            <a:r>
              <a:rPr lang="en-US" altLang="zh-CN" sz="4000" dirty="0"/>
              <a:t>Multi-Output</a:t>
            </a:r>
            <a:r>
              <a:rPr lang="zh-CN" altLang="en-US" sz="4000" dirty="0"/>
              <a:t> </a:t>
            </a:r>
            <a:r>
              <a:rPr lang="en-US" altLang="zh-CN" sz="4000" dirty="0"/>
              <a:t>Sequence</a:t>
            </a:r>
            <a:r>
              <a:rPr lang="zh-CN" altLang="en-US" sz="4000" dirty="0"/>
              <a:t> </a:t>
            </a:r>
            <a:r>
              <a:rPr lang="en-US" altLang="zh-CN" sz="4000" dirty="0"/>
              <a:t>Labeling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3FADC6-3A73-1D46-BA09-E26933D1C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3358"/>
              </p:ext>
            </p:extLst>
          </p:nvPr>
        </p:nvGraphicFramePr>
        <p:xfrm>
          <a:off x="1737569" y="2038536"/>
          <a:ext cx="8610601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whereas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alkaline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Jurkat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D04BA7A-21F3-564C-A651-87B517A6C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28854"/>
              </p:ext>
            </p:extLst>
          </p:nvPr>
        </p:nvGraphicFramePr>
        <p:xfrm>
          <a:off x="1736276" y="4582198"/>
          <a:ext cx="8610602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9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7E4F95-4333-2E43-A0C6-741C21081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31175"/>
              </p:ext>
            </p:extLst>
          </p:nvPr>
        </p:nvGraphicFramePr>
        <p:xfrm>
          <a:off x="1736277" y="4890241"/>
          <a:ext cx="8610599" cy="248173"/>
        </p:xfrm>
        <a:graphic>
          <a:graphicData uri="http://schemas.openxmlformats.org/drawingml/2006/table">
            <a:tbl>
              <a:tblPr/>
              <a:tblGrid>
                <a:gridCol w="813252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1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73503AB-31BC-F347-B427-669D9378B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735160"/>
              </p:ext>
            </p:extLst>
          </p:nvPr>
        </p:nvGraphicFramePr>
        <p:xfrm>
          <a:off x="1736276" y="5200127"/>
          <a:ext cx="8610600" cy="248173"/>
        </p:xfrm>
        <a:graphic>
          <a:graphicData uri="http://schemas.openxmlformats.org/drawingml/2006/table">
            <a:tbl>
              <a:tblPr/>
              <a:tblGrid>
                <a:gridCol w="813252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7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B-c2P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6CF93F0-D6A9-A94E-A835-952A2FE6C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599235"/>
              </p:ext>
            </p:extLst>
          </p:nvPr>
        </p:nvGraphicFramePr>
        <p:xfrm>
          <a:off x="1736275" y="2354680"/>
          <a:ext cx="8610603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7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9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60860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NNS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VBZ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NNP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NNS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NNP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NNP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NNS</a:t>
                      </a:r>
                      <a:endParaRPr lang="en-US" sz="16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7159F30-74F7-9948-8BD5-EED3F6F70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70091"/>
              </p:ext>
            </p:extLst>
          </p:nvPr>
        </p:nvGraphicFramePr>
        <p:xfrm>
          <a:off x="1736275" y="2662830"/>
          <a:ext cx="8610603" cy="27865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7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9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34190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B-P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I-P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B-A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dirty="0">
                          <a:solidFill>
                            <a:srgbClr val="0432FF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</a:t>
                      </a:r>
                      <a:endParaRPr lang="en-US" sz="1800" b="0" i="0" u="none" strike="noStrike" dirty="0">
                        <a:solidFill>
                          <a:srgbClr val="0432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09342791-D20D-B749-BD9D-18D63D40EFEF}"/>
              </a:ext>
            </a:extLst>
          </p:cNvPr>
          <p:cNvSpPr>
            <a:spLocks noChangeAspect="1"/>
          </p:cNvSpPr>
          <p:nvPr/>
        </p:nvSpPr>
        <p:spPr>
          <a:xfrm>
            <a:off x="1886938" y="3536882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D9911-2A74-494C-95BD-126D7ECC7BDF}"/>
              </a:ext>
            </a:extLst>
          </p:cNvPr>
          <p:cNvSpPr>
            <a:spLocks noChangeAspect="1"/>
          </p:cNvSpPr>
          <p:nvPr/>
        </p:nvSpPr>
        <p:spPr>
          <a:xfrm>
            <a:off x="270989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1D7A89-073C-FB4F-83E5-EC24F5EE76A8}"/>
              </a:ext>
            </a:extLst>
          </p:cNvPr>
          <p:cNvCxnSpPr>
            <a:cxnSpLocks/>
          </p:cNvCxnSpPr>
          <p:nvPr/>
        </p:nvCxnSpPr>
        <p:spPr>
          <a:xfrm>
            <a:off x="2265398" y="3725125"/>
            <a:ext cx="44450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900069-31A8-0847-9A6A-71589B56D24D}"/>
              </a:ext>
            </a:extLst>
          </p:cNvPr>
          <p:cNvCxnSpPr>
            <a:cxnSpLocks/>
          </p:cNvCxnSpPr>
          <p:nvPr/>
        </p:nvCxnSpPr>
        <p:spPr>
          <a:xfrm>
            <a:off x="2265397" y="3848100"/>
            <a:ext cx="444501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FE66EC-A078-3742-AAB4-467B29560E8D}"/>
              </a:ext>
            </a:extLst>
          </p:cNvPr>
          <p:cNvCxnSpPr>
            <a:cxnSpLocks/>
          </p:cNvCxnSpPr>
          <p:nvPr/>
        </p:nvCxnSpPr>
        <p:spPr>
          <a:xfrm flipH="1" flipV="1">
            <a:off x="2061108" y="3012083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05DCBC4-B1CB-F744-B1A9-54A55E9ACB8D}"/>
              </a:ext>
            </a:extLst>
          </p:cNvPr>
          <p:cNvCxnSpPr>
            <a:cxnSpLocks/>
          </p:cNvCxnSpPr>
          <p:nvPr/>
        </p:nvCxnSpPr>
        <p:spPr>
          <a:xfrm flipH="1" flipV="1">
            <a:off x="2069818" y="3977386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00B6271-8B14-6B4B-B988-8DDE433F6DF2}"/>
              </a:ext>
            </a:extLst>
          </p:cNvPr>
          <p:cNvCxnSpPr>
            <a:cxnSpLocks/>
          </p:cNvCxnSpPr>
          <p:nvPr/>
        </p:nvCxnSpPr>
        <p:spPr>
          <a:xfrm flipH="1" flipV="1">
            <a:off x="289277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91BE5A8-0C76-F142-A422-241F5B4D0F4E}"/>
              </a:ext>
            </a:extLst>
          </p:cNvPr>
          <p:cNvCxnSpPr>
            <a:cxnSpLocks/>
          </p:cNvCxnSpPr>
          <p:nvPr/>
        </p:nvCxnSpPr>
        <p:spPr>
          <a:xfrm flipH="1" flipV="1">
            <a:off x="290148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E4D46C2-8B03-BB42-A078-84405C04A903}"/>
              </a:ext>
            </a:extLst>
          </p:cNvPr>
          <p:cNvSpPr>
            <a:spLocks noChangeAspect="1"/>
          </p:cNvSpPr>
          <p:nvPr/>
        </p:nvSpPr>
        <p:spPr>
          <a:xfrm>
            <a:off x="328901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B930AE5-A5AA-9746-9416-F394C3F1E099}"/>
              </a:ext>
            </a:extLst>
          </p:cNvPr>
          <p:cNvCxnSpPr>
            <a:cxnSpLocks/>
          </p:cNvCxnSpPr>
          <p:nvPr/>
        </p:nvCxnSpPr>
        <p:spPr>
          <a:xfrm>
            <a:off x="3075658" y="3725125"/>
            <a:ext cx="213360" cy="1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94151DF-EEE7-934B-9CC5-AFDC8756C105}"/>
              </a:ext>
            </a:extLst>
          </p:cNvPr>
          <p:cNvCxnSpPr>
            <a:cxnSpLocks/>
          </p:cNvCxnSpPr>
          <p:nvPr/>
        </p:nvCxnSpPr>
        <p:spPr>
          <a:xfrm>
            <a:off x="3075658" y="3848100"/>
            <a:ext cx="2133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4D2FC0-F9F5-1E4A-AB5C-10258128104C}"/>
              </a:ext>
            </a:extLst>
          </p:cNvPr>
          <p:cNvCxnSpPr>
            <a:cxnSpLocks/>
          </p:cNvCxnSpPr>
          <p:nvPr/>
        </p:nvCxnSpPr>
        <p:spPr>
          <a:xfrm flipH="1" flipV="1">
            <a:off x="347189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A414D9-8517-6844-ADC8-FB6D8B36BAD1}"/>
              </a:ext>
            </a:extLst>
          </p:cNvPr>
          <p:cNvCxnSpPr>
            <a:cxnSpLocks/>
          </p:cNvCxnSpPr>
          <p:nvPr/>
        </p:nvCxnSpPr>
        <p:spPr>
          <a:xfrm flipH="1" flipV="1">
            <a:off x="348060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40C01E6-01B4-E94F-8FBE-71080C20E378}"/>
              </a:ext>
            </a:extLst>
          </p:cNvPr>
          <p:cNvSpPr>
            <a:spLocks noChangeAspect="1"/>
          </p:cNvSpPr>
          <p:nvPr/>
        </p:nvSpPr>
        <p:spPr>
          <a:xfrm>
            <a:off x="390623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03338C-61A3-A448-900E-AF0939969E37}"/>
              </a:ext>
            </a:extLst>
          </p:cNvPr>
          <p:cNvCxnSpPr>
            <a:cxnSpLocks/>
          </p:cNvCxnSpPr>
          <p:nvPr/>
        </p:nvCxnSpPr>
        <p:spPr>
          <a:xfrm>
            <a:off x="3654778" y="3725125"/>
            <a:ext cx="2514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BEF1F9-3C00-CA42-BF98-58A0131BF8A9}"/>
              </a:ext>
            </a:extLst>
          </p:cNvPr>
          <p:cNvCxnSpPr>
            <a:cxnSpLocks/>
          </p:cNvCxnSpPr>
          <p:nvPr/>
        </p:nvCxnSpPr>
        <p:spPr>
          <a:xfrm>
            <a:off x="3654778" y="3848100"/>
            <a:ext cx="2514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A96E6CF-BB96-8242-AAEC-6755B3763D76}"/>
              </a:ext>
            </a:extLst>
          </p:cNvPr>
          <p:cNvCxnSpPr>
            <a:cxnSpLocks/>
          </p:cNvCxnSpPr>
          <p:nvPr/>
        </p:nvCxnSpPr>
        <p:spPr>
          <a:xfrm flipH="1" flipV="1">
            <a:off x="408911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5F0552-0233-2449-A683-428C11B52B66}"/>
              </a:ext>
            </a:extLst>
          </p:cNvPr>
          <p:cNvCxnSpPr>
            <a:cxnSpLocks/>
          </p:cNvCxnSpPr>
          <p:nvPr/>
        </p:nvCxnSpPr>
        <p:spPr>
          <a:xfrm flipH="1" flipV="1">
            <a:off x="409782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D8DAA67-BC7D-9244-A337-816D311A3838}"/>
              </a:ext>
            </a:extLst>
          </p:cNvPr>
          <p:cNvSpPr>
            <a:spLocks noChangeAspect="1"/>
          </p:cNvSpPr>
          <p:nvPr/>
        </p:nvSpPr>
        <p:spPr>
          <a:xfrm>
            <a:off x="4505677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DC5417-E3AA-1847-B641-94F08A442A4D}"/>
              </a:ext>
            </a:extLst>
          </p:cNvPr>
          <p:cNvCxnSpPr>
            <a:cxnSpLocks/>
          </p:cNvCxnSpPr>
          <p:nvPr/>
        </p:nvCxnSpPr>
        <p:spPr>
          <a:xfrm>
            <a:off x="4271998" y="3725125"/>
            <a:ext cx="23367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D5E93B4-2FF9-F241-8211-E4AC0A961FFC}"/>
              </a:ext>
            </a:extLst>
          </p:cNvPr>
          <p:cNvCxnSpPr>
            <a:cxnSpLocks/>
          </p:cNvCxnSpPr>
          <p:nvPr/>
        </p:nvCxnSpPr>
        <p:spPr>
          <a:xfrm>
            <a:off x="4271998" y="3848100"/>
            <a:ext cx="23367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5DC819-4F6F-E44E-8B07-415CDACCA4F8}"/>
              </a:ext>
            </a:extLst>
          </p:cNvPr>
          <p:cNvCxnSpPr>
            <a:cxnSpLocks/>
          </p:cNvCxnSpPr>
          <p:nvPr/>
        </p:nvCxnSpPr>
        <p:spPr>
          <a:xfrm flipH="1" flipV="1">
            <a:off x="4688557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570921A-D9DC-4147-A9FF-67005B0BC58E}"/>
              </a:ext>
            </a:extLst>
          </p:cNvPr>
          <p:cNvCxnSpPr>
            <a:cxnSpLocks/>
          </p:cNvCxnSpPr>
          <p:nvPr/>
        </p:nvCxnSpPr>
        <p:spPr>
          <a:xfrm flipH="1" flipV="1">
            <a:off x="4697267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B53198D-75FB-6940-AC3A-5B7D9E247DEC}"/>
              </a:ext>
            </a:extLst>
          </p:cNvPr>
          <p:cNvSpPr>
            <a:spLocks noChangeAspect="1"/>
          </p:cNvSpPr>
          <p:nvPr/>
        </p:nvSpPr>
        <p:spPr>
          <a:xfrm>
            <a:off x="5105116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7640EA4-83FB-3148-98FE-7D9BD6F394D1}"/>
              </a:ext>
            </a:extLst>
          </p:cNvPr>
          <p:cNvCxnSpPr>
            <a:cxnSpLocks/>
          </p:cNvCxnSpPr>
          <p:nvPr/>
        </p:nvCxnSpPr>
        <p:spPr>
          <a:xfrm>
            <a:off x="4871437" y="3725125"/>
            <a:ext cx="23367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5297DAB-A7C5-8740-AD53-1CBAF01156FE}"/>
              </a:ext>
            </a:extLst>
          </p:cNvPr>
          <p:cNvCxnSpPr>
            <a:cxnSpLocks/>
          </p:cNvCxnSpPr>
          <p:nvPr/>
        </p:nvCxnSpPr>
        <p:spPr>
          <a:xfrm>
            <a:off x="4871437" y="3848100"/>
            <a:ext cx="23367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407741-3663-324D-9D72-4B775408C80F}"/>
              </a:ext>
            </a:extLst>
          </p:cNvPr>
          <p:cNvCxnSpPr>
            <a:cxnSpLocks/>
          </p:cNvCxnSpPr>
          <p:nvPr/>
        </p:nvCxnSpPr>
        <p:spPr>
          <a:xfrm flipH="1" flipV="1">
            <a:off x="5287996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607E0B-70C1-B844-A61F-5EBC762EC356}"/>
              </a:ext>
            </a:extLst>
          </p:cNvPr>
          <p:cNvCxnSpPr>
            <a:cxnSpLocks/>
          </p:cNvCxnSpPr>
          <p:nvPr/>
        </p:nvCxnSpPr>
        <p:spPr>
          <a:xfrm flipH="1" flipV="1">
            <a:off x="5296706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142241E-D6BE-CD4D-89B4-4EB7E702F3B4}"/>
              </a:ext>
            </a:extLst>
          </p:cNvPr>
          <p:cNvSpPr>
            <a:spLocks noChangeAspect="1"/>
          </p:cNvSpPr>
          <p:nvPr/>
        </p:nvSpPr>
        <p:spPr>
          <a:xfrm>
            <a:off x="5521675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77D94A-421B-DF4A-82AC-D1F29DC8A606}"/>
              </a:ext>
            </a:extLst>
          </p:cNvPr>
          <p:cNvCxnSpPr>
            <a:cxnSpLocks/>
          </p:cNvCxnSpPr>
          <p:nvPr/>
        </p:nvCxnSpPr>
        <p:spPr>
          <a:xfrm>
            <a:off x="5331178" y="3725125"/>
            <a:ext cx="22496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A027FCA-A4FC-774A-A9F2-DFA5588BC5A0}"/>
              </a:ext>
            </a:extLst>
          </p:cNvPr>
          <p:cNvCxnSpPr>
            <a:cxnSpLocks/>
          </p:cNvCxnSpPr>
          <p:nvPr/>
        </p:nvCxnSpPr>
        <p:spPr>
          <a:xfrm>
            <a:off x="5331178" y="3848100"/>
            <a:ext cx="224969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724D06-6308-C346-B140-02DDACB72E65}"/>
              </a:ext>
            </a:extLst>
          </p:cNvPr>
          <p:cNvCxnSpPr>
            <a:cxnSpLocks/>
          </p:cNvCxnSpPr>
          <p:nvPr/>
        </p:nvCxnSpPr>
        <p:spPr>
          <a:xfrm flipH="1" flipV="1">
            <a:off x="5704555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8E8EB09-901A-C644-958B-9121C91DF988}"/>
              </a:ext>
            </a:extLst>
          </p:cNvPr>
          <p:cNvCxnSpPr>
            <a:cxnSpLocks/>
          </p:cNvCxnSpPr>
          <p:nvPr/>
        </p:nvCxnSpPr>
        <p:spPr>
          <a:xfrm flipH="1" flipV="1">
            <a:off x="5713265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DB3E8B3-44F6-B243-82DF-4BC4F6BA6138}"/>
              </a:ext>
            </a:extLst>
          </p:cNvPr>
          <p:cNvSpPr>
            <a:spLocks noChangeAspect="1"/>
          </p:cNvSpPr>
          <p:nvPr/>
        </p:nvSpPr>
        <p:spPr>
          <a:xfrm>
            <a:off x="624557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A893263-B613-7C4A-BF6F-3FFC13C5A779}"/>
              </a:ext>
            </a:extLst>
          </p:cNvPr>
          <p:cNvCxnSpPr>
            <a:cxnSpLocks/>
          </p:cNvCxnSpPr>
          <p:nvPr/>
        </p:nvCxnSpPr>
        <p:spPr>
          <a:xfrm>
            <a:off x="5887435" y="3725125"/>
            <a:ext cx="358143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346A72-C7BA-F94C-A079-13330EAA7D63}"/>
              </a:ext>
            </a:extLst>
          </p:cNvPr>
          <p:cNvCxnSpPr>
            <a:cxnSpLocks/>
          </p:cNvCxnSpPr>
          <p:nvPr/>
        </p:nvCxnSpPr>
        <p:spPr>
          <a:xfrm>
            <a:off x="5887435" y="3848100"/>
            <a:ext cx="358143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A89C77C-1B30-3E42-B1B1-8A81A1F5493C}"/>
              </a:ext>
            </a:extLst>
          </p:cNvPr>
          <p:cNvCxnSpPr>
            <a:cxnSpLocks/>
          </p:cNvCxnSpPr>
          <p:nvPr/>
        </p:nvCxnSpPr>
        <p:spPr>
          <a:xfrm flipH="1" flipV="1">
            <a:off x="642845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96719D2-09BE-184C-AC2B-8E68B393C8C5}"/>
              </a:ext>
            </a:extLst>
          </p:cNvPr>
          <p:cNvCxnSpPr>
            <a:cxnSpLocks/>
          </p:cNvCxnSpPr>
          <p:nvPr/>
        </p:nvCxnSpPr>
        <p:spPr>
          <a:xfrm flipH="1" flipV="1">
            <a:off x="643716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0626485-7FDB-0840-B593-CB533F897F5A}"/>
              </a:ext>
            </a:extLst>
          </p:cNvPr>
          <p:cNvSpPr>
            <a:spLocks noChangeAspect="1"/>
          </p:cNvSpPr>
          <p:nvPr/>
        </p:nvSpPr>
        <p:spPr>
          <a:xfrm>
            <a:off x="731237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6475E91-A227-D44E-8247-8D88E85916BF}"/>
              </a:ext>
            </a:extLst>
          </p:cNvPr>
          <p:cNvCxnSpPr>
            <a:cxnSpLocks/>
          </p:cNvCxnSpPr>
          <p:nvPr/>
        </p:nvCxnSpPr>
        <p:spPr>
          <a:xfrm>
            <a:off x="6611338" y="3725125"/>
            <a:ext cx="7010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7B531D6-6983-2C4F-8672-154D734D5C68}"/>
              </a:ext>
            </a:extLst>
          </p:cNvPr>
          <p:cNvCxnSpPr>
            <a:cxnSpLocks/>
          </p:cNvCxnSpPr>
          <p:nvPr/>
        </p:nvCxnSpPr>
        <p:spPr>
          <a:xfrm>
            <a:off x="6611338" y="3848100"/>
            <a:ext cx="7010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A043989-BEC1-C541-BA5A-9D6AEF3A25D5}"/>
              </a:ext>
            </a:extLst>
          </p:cNvPr>
          <p:cNvCxnSpPr>
            <a:cxnSpLocks/>
          </p:cNvCxnSpPr>
          <p:nvPr/>
        </p:nvCxnSpPr>
        <p:spPr>
          <a:xfrm flipH="1" flipV="1">
            <a:off x="749525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3EBCC9-A25E-344C-A1CC-4874EBC9A6C7}"/>
              </a:ext>
            </a:extLst>
          </p:cNvPr>
          <p:cNvCxnSpPr>
            <a:cxnSpLocks/>
          </p:cNvCxnSpPr>
          <p:nvPr/>
        </p:nvCxnSpPr>
        <p:spPr>
          <a:xfrm flipH="1" flipV="1">
            <a:off x="750396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2A5E52F-E640-FA46-B2DD-CAF6ECC36441}"/>
              </a:ext>
            </a:extLst>
          </p:cNvPr>
          <p:cNvSpPr>
            <a:spLocks noChangeAspect="1"/>
          </p:cNvSpPr>
          <p:nvPr/>
        </p:nvSpPr>
        <p:spPr>
          <a:xfrm>
            <a:off x="801087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810BEE-3EF0-6449-AADE-2B1AFC054580}"/>
              </a:ext>
            </a:extLst>
          </p:cNvPr>
          <p:cNvCxnSpPr>
            <a:cxnSpLocks/>
          </p:cNvCxnSpPr>
          <p:nvPr/>
        </p:nvCxnSpPr>
        <p:spPr>
          <a:xfrm>
            <a:off x="7678138" y="3725125"/>
            <a:ext cx="3327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E089C8-A262-B943-91BA-FD4A8FAACA9D}"/>
              </a:ext>
            </a:extLst>
          </p:cNvPr>
          <p:cNvCxnSpPr>
            <a:cxnSpLocks/>
          </p:cNvCxnSpPr>
          <p:nvPr/>
        </p:nvCxnSpPr>
        <p:spPr>
          <a:xfrm>
            <a:off x="7678138" y="3848100"/>
            <a:ext cx="3327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7A41A8E-55BC-E446-B9D5-ABCFD426D2A2}"/>
              </a:ext>
            </a:extLst>
          </p:cNvPr>
          <p:cNvCxnSpPr>
            <a:cxnSpLocks/>
          </p:cNvCxnSpPr>
          <p:nvPr/>
        </p:nvCxnSpPr>
        <p:spPr>
          <a:xfrm flipH="1" flipV="1">
            <a:off x="819375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D9D932E-DAE2-F842-8D5B-D1BA6102E2E6}"/>
              </a:ext>
            </a:extLst>
          </p:cNvPr>
          <p:cNvCxnSpPr>
            <a:cxnSpLocks/>
          </p:cNvCxnSpPr>
          <p:nvPr/>
        </p:nvCxnSpPr>
        <p:spPr>
          <a:xfrm flipH="1" flipV="1">
            <a:off x="820246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9FA56194-C2C7-4C4B-B87D-382EB995EBDB}"/>
              </a:ext>
            </a:extLst>
          </p:cNvPr>
          <p:cNvSpPr>
            <a:spLocks noChangeAspect="1"/>
          </p:cNvSpPr>
          <p:nvPr/>
        </p:nvSpPr>
        <p:spPr>
          <a:xfrm>
            <a:off x="852649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511494C-6115-494F-84D2-431B8AAE4BDF}"/>
              </a:ext>
            </a:extLst>
          </p:cNvPr>
          <p:cNvCxnSpPr>
            <a:cxnSpLocks/>
          </p:cNvCxnSpPr>
          <p:nvPr/>
        </p:nvCxnSpPr>
        <p:spPr>
          <a:xfrm>
            <a:off x="8376638" y="3725125"/>
            <a:ext cx="1498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BF122A3-7473-2F44-A40F-BF0E08EBF215}"/>
              </a:ext>
            </a:extLst>
          </p:cNvPr>
          <p:cNvCxnSpPr>
            <a:cxnSpLocks/>
          </p:cNvCxnSpPr>
          <p:nvPr/>
        </p:nvCxnSpPr>
        <p:spPr>
          <a:xfrm>
            <a:off x="8376638" y="3848100"/>
            <a:ext cx="14986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126A68-3342-9942-9CCD-864DE960005D}"/>
              </a:ext>
            </a:extLst>
          </p:cNvPr>
          <p:cNvCxnSpPr>
            <a:cxnSpLocks/>
          </p:cNvCxnSpPr>
          <p:nvPr/>
        </p:nvCxnSpPr>
        <p:spPr>
          <a:xfrm flipH="1" flipV="1">
            <a:off x="870937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BD387B-0FD4-5847-BB42-84C84DBFFDEF}"/>
              </a:ext>
            </a:extLst>
          </p:cNvPr>
          <p:cNvCxnSpPr>
            <a:cxnSpLocks/>
          </p:cNvCxnSpPr>
          <p:nvPr/>
        </p:nvCxnSpPr>
        <p:spPr>
          <a:xfrm flipH="1" flipV="1">
            <a:off x="871808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42C28F8-4867-8041-BE76-21B88E9E2261}"/>
              </a:ext>
            </a:extLst>
          </p:cNvPr>
          <p:cNvSpPr>
            <a:spLocks noChangeAspect="1"/>
          </p:cNvSpPr>
          <p:nvPr/>
        </p:nvSpPr>
        <p:spPr>
          <a:xfrm>
            <a:off x="905989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C2D1FAA-F1AA-A642-80BF-CF651EF6FB93}"/>
              </a:ext>
            </a:extLst>
          </p:cNvPr>
          <p:cNvCxnSpPr>
            <a:cxnSpLocks/>
          </p:cNvCxnSpPr>
          <p:nvPr/>
        </p:nvCxnSpPr>
        <p:spPr>
          <a:xfrm>
            <a:off x="8892258" y="3725125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0FD3720-941F-E246-A1F7-363B48516316}"/>
              </a:ext>
            </a:extLst>
          </p:cNvPr>
          <p:cNvCxnSpPr>
            <a:cxnSpLocks/>
          </p:cNvCxnSpPr>
          <p:nvPr/>
        </p:nvCxnSpPr>
        <p:spPr>
          <a:xfrm>
            <a:off x="8892258" y="3848100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BBC7A45-A1AF-7041-BF7C-EC03F0E7497C}"/>
              </a:ext>
            </a:extLst>
          </p:cNvPr>
          <p:cNvCxnSpPr>
            <a:cxnSpLocks/>
          </p:cNvCxnSpPr>
          <p:nvPr/>
        </p:nvCxnSpPr>
        <p:spPr>
          <a:xfrm flipH="1" flipV="1">
            <a:off x="924277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09974B1-AA15-2E41-9B9E-B14516296D39}"/>
              </a:ext>
            </a:extLst>
          </p:cNvPr>
          <p:cNvCxnSpPr>
            <a:cxnSpLocks/>
          </p:cNvCxnSpPr>
          <p:nvPr/>
        </p:nvCxnSpPr>
        <p:spPr>
          <a:xfrm flipH="1" flipV="1">
            <a:off x="925148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28100717-B991-7147-A9E6-065B07B0B384}"/>
              </a:ext>
            </a:extLst>
          </p:cNvPr>
          <p:cNvSpPr>
            <a:spLocks noChangeAspect="1"/>
          </p:cNvSpPr>
          <p:nvPr/>
        </p:nvSpPr>
        <p:spPr>
          <a:xfrm>
            <a:off x="959329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60F45EC-4CDF-544D-9E54-7F60566CD98B}"/>
              </a:ext>
            </a:extLst>
          </p:cNvPr>
          <p:cNvCxnSpPr>
            <a:cxnSpLocks/>
          </p:cNvCxnSpPr>
          <p:nvPr/>
        </p:nvCxnSpPr>
        <p:spPr>
          <a:xfrm>
            <a:off x="9425658" y="3725125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F202D0C-BC83-9B47-A42A-D31CF6A7B7EF}"/>
              </a:ext>
            </a:extLst>
          </p:cNvPr>
          <p:cNvCxnSpPr>
            <a:cxnSpLocks/>
          </p:cNvCxnSpPr>
          <p:nvPr/>
        </p:nvCxnSpPr>
        <p:spPr>
          <a:xfrm>
            <a:off x="9425658" y="3848100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F127060-8772-0F44-BC91-9628778A1B30}"/>
              </a:ext>
            </a:extLst>
          </p:cNvPr>
          <p:cNvCxnSpPr>
            <a:cxnSpLocks/>
          </p:cNvCxnSpPr>
          <p:nvPr/>
        </p:nvCxnSpPr>
        <p:spPr>
          <a:xfrm flipH="1" flipV="1">
            <a:off x="977617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DF8B93B-9A7B-B040-804A-B899DE6CDC58}"/>
              </a:ext>
            </a:extLst>
          </p:cNvPr>
          <p:cNvCxnSpPr>
            <a:cxnSpLocks/>
          </p:cNvCxnSpPr>
          <p:nvPr/>
        </p:nvCxnSpPr>
        <p:spPr>
          <a:xfrm flipH="1" flipV="1">
            <a:off x="978488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9449FC24-1365-C343-9EA7-85A76A669333}"/>
              </a:ext>
            </a:extLst>
          </p:cNvPr>
          <p:cNvSpPr>
            <a:spLocks noChangeAspect="1"/>
          </p:cNvSpPr>
          <p:nvPr/>
        </p:nvSpPr>
        <p:spPr>
          <a:xfrm>
            <a:off x="10070818" y="3535914"/>
            <a:ext cx="365760" cy="471924"/>
          </a:xfrm>
          <a:prstGeom prst="rect">
            <a:avLst/>
          </a:prstGeom>
          <a:gradFill flip="none" rotWithShape="1">
            <a:gsLst>
              <a:gs pos="0">
                <a:srgbClr val="0432FF">
                  <a:tint val="66000"/>
                  <a:satMod val="160000"/>
                </a:srgbClr>
              </a:gs>
              <a:gs pos="50000">
                <a:srgbClr val="0432FF">
                  <a:tint val="44500"/>
                  <a:satMod val="160000"/>
                </a:srgbClr>
              </a:gs>
              <a:gs pos="100000">
                <a:srgbClr val="0432FF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 cap="flat">
            <a:noFill/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  <a:sym typeface="Helvetica Light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4475DF5-EF39-4C47-B2B4-E218DECC5E67}"/>
              </a:ext>
            </a:extLst>
          </p:cNvPr>
          <p:cNvCxnSpPr>
            <a:cxnSpLocks/>
          </p:cNvCxnSpPr>
          <p:nvPr/>
        </p:nvCxnSpPr>
        <p:spPr>
          <a:xfrm flipH="1" flipV="1">
            <a:off x="10253698" y="3011115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5180838-E8AE-4A4D-8FFD-507C4D9C9759}"/>
              </a:ext>
            </a:extLst>
          </p:cNvPr>
          <p:cNvCxnSpPr>
            <a:cxnSpLocks/>
          </p:cNvCxnSpPr>
          <p:nvPr/>
        </p:nvCxnSpPr>
        <p:spPr>
          <a:xfrm flipH="1" flipV="1">
            <a:off x="10262408" y="3976418"/>
            <a:ext cx="0" cy="54864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DD39FE4-0D0E-E346-B19C-C9E00F9A0A62}"/>
              </a:ext>
            </a:extLst>
          </p:cNvPr>
          <p:cNvCxnSpPr>
            <a:cxnSpLocks/>
          </p:cNvCxnSpPr>
          <p:nvPr/>
        </p:nvCxnSpPr>
        <p:spPr>
          <a:xfrm>
            <a:off x="9948898" y="3725125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022C0CF-6630-C646-BC05-B05B2E7AE9C2}"/>
              </a:ext>
            </a:extLst>
          </p:cNvPr>
          <p:cNvCxnSpPr>
            <a:cxnSpLocks/>
          </p:cNvCxnSpPr>
          <p:nvPr/>
        </p:nvCxnSpPr>
        <p:spPr>
          <a:xfrm>
            <a:off x="9948898" y="3848100"/>
            <a:ext cx="167640" cy="0"/>
          </a:xfrm>
          <a:prstGeom prst="straightConnector1">
            <a:avLst/>
          </a:prstGeom>
          <a:noFill/>
          <a:ln w="25400" cap="flat">
            <a:solidFill>
              <a:srgbClr val="012060"/>
            </a:solidFill>
            <a:prstDash val="solid"/>
            <a:miter lim="400000"/>
            <a:headEnd type="triangle" w="med" len="med"/>
            <a:tailEnd type="none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5D9C912-C776-8845-A79F-0C6972724825}"/>
              </a:ext>
            </a:extLst>
          </p:cNvPr>
          <p:cNvSpPr/>
          <p:nvPr/>
        </p:nvSpPr>
        <p:spPr>
          <a:xfrm>
            <a:off x="4697267" y="5719505"/>
            <a:ext cx="32585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MIMO</a:t>
            </a:r>
            <a:r>
              <a:rPr lang="zh-CN" altLang="en-US" sz="24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BiLSTM</a:t>
            </a:r>
            <a:r>
              <a:rPr lang="en-US" altLang="zh-CN" sz="24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/BERT)</a:t>
            </a:r>
            <a:endParaRPr lang="en-US" sz="2400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4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C739EA3-20FE-D340-883C-8F9FCCC21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5637326"/>
              </p:ext>
            </p:extLst>
          </p:nvPr>
        </p:nvGraphicFramePr>
        <p:xfrm>
          <a:off x="406401" y="1705714"/>
          <a:ext cx="11379197" cy="429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60921">
                  <a:extLst>
                    <a:ext uri="{9D8B030D-6E8A-4147-A177-3AD203B41FA5}">
                      <a16:colId xmlns:a16="http://schemas.microsoft.com/office/drawing/2014/main" val="2443057836"/>
                    </a:ext>
                  </a:extLst>
                </a:gridCol>
                <a:gridCol w="867905">
                  <a:extLst>
                    <a:ext uri="{9D8B030D-6E8A-4147-A177-3AD203B41FA5}">
                      <a16:colId xmlns:a16="http://schemas.microsoft.com/office/drawing/2014/main" val="3621307609"/>
                    </a:ext>
                  </a:extLst>
                </a:gridCol>
                <a:gridCol w="867905">
                  <a:extLst>
                    <a:ext uri="{9D8B030D-6E8A-4147-A177-3AD203B41FA5}">
                      <a16:colId xmlns:a16="http://schemas.microsoft.com/office/drawing/2014/main" val="1949784894"/>
                    </a:ext>
                  </a:extLst>
                </a:gridCol>
                <a:gridCol w="2025112">
                  <a:extLst>
                    <a:ext uri="{9D8B030D-6E8A-4147-A177-3AD203B41FA5}">
                      <a16:colId xmlns:a16="http://schemas.microsoft.com/office/drawing/2014/main" val="1987553392"/>
                    </a:ext>
                  </a:extLst>
                </a:gridCol>
                <a:gridCol w="867905">
                  <a:extLst>
                    <a:ext uri="{9D8B030D-6E8A-4147-A177-3AD203B41FA5}">
                      <a16:colId xmlns:a16="http://schemas.microsoft.com/office/drawing/2014/main" val="532591462"/>
                    </a:ext>
                  </a:extLst>
                </a:gridCol>
                <a:gridCol w="867905">
                  <a:extLst>
                    <a:ext uri="{9D8B030D-6E8A-4147-A177-3AD203B41FA5}">
                      <a16:colId xmlns:a16="http://schemas.microsoft.com/office/drawing/2014/main" val="1964879688"/>
                    </a:ext>
                  </a:extLst>
                </a:gridCol>
                <a:gridCol w="2121544">
                  <a:extLst>
                    <a:ext uri="{9D8B030D-6E8A-4147-A177-3AD203B41FA5}">
                      <a16:colId xmlns:a16="http://schemas.microsoft.com/office/drawing/2014/main" val="411190626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endParaRPr lang="en-US" sz="1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Token Label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(%)</a:t>
                      </a:r>
                      <a:endParaRPr lang="en-US" sz="16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Tuple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Extraction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(%)</a:t>
                      </a:r>
                      <a:endParaRPr lang="en-US" sz="16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268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</a:t>
                      </a:r>
                      <a:endParaRPr lang="en-US" sz="18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</a:t>
                      </a:r>
                      <a:endParaRPr lang="en-US" sz="16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F1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fact,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cond.</a:t>
                      </a:r>
                      <a:endParaRPr lang="en-US" sz="16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</a:t>
                      </a:r>
                      <a:endParaRPr lang="en-US" sz="16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</a:t>
                      </a:r>
                      <a:endParaRPr lang="en-US" sz="16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F1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fact,</a:t>
                      </a:r>
                      <a:r>
                        <a:rPr lang="zh-CN" altLang="en-US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cond.</a:t>
                      </a:r>
                      <a:endParaRPr lang="en-US" sz="1600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9420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Allennlp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OpenIE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14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Stanovsky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2018)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42.60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38.22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40.29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5466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Stanford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OpenIE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14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Angeli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2015)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47.11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41.62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44.19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1052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Structured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SVM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12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Tsochantaridis</a:t>
                      </a:r>
                      <a:r>
                        <a:rPr lang="zh-CN" altLang="en-US" sz="12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12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12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2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2015)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32.68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25.80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28.83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32.76,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24.71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47.62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46.15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46.87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45.01,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48.72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19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CRF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(Lafferty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2001)</a:t>
                      </a:r>
                      <a:endParaRPr lang="en-US" sz="1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60.07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41.92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49.37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56.23,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41.87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65.19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62.44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63.78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64/07,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63.44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632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BiLSTM-LSTMd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(Zheng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1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2017)</a:t>
                      </a:r>
                      <a:endParaRPr lang="en-US" sz="1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61.00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56.26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58.53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65.16,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51.78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71.57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66.55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68.97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69.51,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68.41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1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BiLSTM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based)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71.80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72.34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72.07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72.39,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71.73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1949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MIMO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BiLSTM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based)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67.80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58.24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62.66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66.67,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58.58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75.35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74.67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75.01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74.91,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75.10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05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BERT-</a:t>
                      </a:r>
                      <a:r>
                        <a:rPr lang="en-US" altLang="zh-CN" sz="16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BiLSTM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70.07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70.19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70.13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74.30,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65.88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78.64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73.67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76.08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76.14,</a:t>
                      </a:r>
                      <a:r>
                        <a:rPr lang="zh-CN" altLang="en-US" sz="16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75.99</a:t>
                      </a:r>
                      <a:endParaRPr lang="en-US" sz="16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6298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</a:t>
                      </a:r>
                      <a:r>
                        <a:rPr lang="zh-CN" altLang="en-US" sz="1600" b="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(BERT</a:t>
                      </a:r>
                      <a:r>
                        <a:rPr lang="zh-CN" altLang="en-US" sz="1600" b="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based)</a:t>
                      </a:r>
                      <a:endParaRPr lang="en-US" sz="16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-</a:t>
                      </a:r>
                      <a:endParaRPr lang="en-US" sz="16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77.38</a:t>
                      </a:r>
                      <a:endParaRPr lang="en-US" sz="16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79.19</a:t>
                      </a:r>
                      <a:endParaRPr lang="en-US" sz="16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78.27</a:t>
                      </a:r>
                      <a:r>
                        <a:rPr lang="zh-CN" altLang="en-US" sz="1600" b="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b="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76.74,</a:t>
                      </a:r>
                      <a:r>
                        <a:rPr lang="zh-CN" altLang="en-US" sz="1600" b="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79.89</a:t>
                      </a:r>
                      <a:endParaRPr lang="en-US" sz="16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2887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MIMO</a:t>
                      </a:r>
                      <a:r>
                        <a:rPr lang="zh-CN" altLang="en-US" sz="1600" b="1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(BERT</a:t>
                      </a:r>
                      <a:r>
                        <a:rPr lang="zh-CN" altLang="en-US" sz="1600" b="1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based)</a:t>
                      </a:r>
                      <a:endParaRPr lang="en-US" sz="16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75.91</a:t>
                      </a:r>
                      <a:endParaRPr lang="en-US" sz="16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71.08</a:t>
                      </a:r>
                      <a:endParaRPr lang="en-US" sz="16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73.41</a:t>
                      </a:r>
                      <a:r>
                        <a:rPr lang="zh-CN" altLang="en-US" sz="1600" b="1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b="1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76.01,</a:t>
                      </a:r>
                      <a:r>
                        <a:rPr lang="zh-CN" altLang="en-US" sz="1600" b="1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70.75</a:t>
                      </a:r>
                      <a:endParaRPr lang="en-US" sz="16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81.06</a:t>
                      </a:r>
                      <a:endParaRPr lang="en-US" sz="16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80.53</a:t>
                      </a:r>
                      <a:endParaRPr lang="en-US" sz="16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80.79</a:t>
                      </a:r>
                      <a:r>
                        <a:rPr lang="zh-CN" altLang="en-US" sz="1600" b="1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1600" b="1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79.94,</a:t>
                      </a:r>
                      <a:r>
                        <a:rPr lang="zh-CN" altLang="en-US" sz="1600" b="1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6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81.64</a:t>
                      </a:r>
                      <a:endParaRPr lang="en-US" sz="16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324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730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10">
            <a:extLst>
              <a:ext uri="{FF2B5EF4-FFF2-40B4-BE49-F238E27FC236}">
                <a16:creationId xmlns:a16="http://schemas.microsoft.com/office/drawing/2014/main" id="{3F26AC3F-2890-2B44-87F8-8B62D5925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4361"/>
            <a:ext cx="10515600" cy="397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7C680E5-6E64-BB43-8288-CE7C3D53A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80621"/>
            <a:ext cx="10515600" cy="4446083"/>
          </a:xfrm>
        </p:spPr>
      </p:pic>
    </p:spTree>
    <p:extLst>
      <p:ext uri="{BB962C8B-B14F-4D97-AF65-F5344CB8AC3E}">
        <p14:creationId xmlns:p14="http://schemas.microsoft.com/office/powerpoint/2010/main" val="2005412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0EC7-D647-C146-BE6B-339E1059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0444-BB66-6444-9EA1-058FD766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Extracting</a:t>
            </a:r>
            <a:r>
              <a:rPr lang="zh-CN" altLang="en-US" dirty="0"/>
              <a:t> </a:t>
            </a:r>
            <a:r>
              <a:rPr lang="en-US" altLang="zh-CN" b="1" dirty="0"/>
              <a:t>conditional</a:t>
            </a:r>
            <a:r>
              <a:rPr lang="zh-CN" altLang="en-US" b="1" dirty="0"/>
              <a:t> </a:t>
            </a:r>
            <a:r>
              <a:rPr lang="en-US" altLang="zh-CN" b="1" dirty="0"/>
              <a:t>statements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biomedical</a:t>
            </a:r>
            <a:r>
              <a:rPr lang="zh-CN" altLang="en-US" dirty="0"/>
              <a:t> </a:t>
            </a:r>
            <a:r>
              <a:rPr lang="en-US" altLang="zh-CN" dirty="0"/>
              <a:t>literature</a:t>
            </a:r>
            <a:r>
              <a:rPr lang="zh-CN" altLang="en-US" dirty="0"/>
              <a:t> </a:t>
            </a:r>
            <a:r>
              <a:rPr lang="en-US" altLang="zh-CN" dirty="0"/>
              <a:t>(KDD’19,</a:t>
            </a:r>
            <a:r>
              <a:rPr lang="zh-CN" altLang="en-US" dirty="0"/>
              <a:t> </a:t>
            </a:r>
            <a:r>
              <a:rPr lang="en-US" altLang="zh-CN" dirty="0"/>
              <a:t>EMNLP’19,</a:t>
            </a:r>
            <a:r>
              <a:rPr lang="zh-CN" altLang="en-US" dirty="0"/>
              <a:t> </a:t>
            </a:r>
            <a:r>
              <a:rPr lang="en-US" altLang="zh-CN" dirty="0"/>
              <a:t>TCBB)</a:t>
            </a:r>
          </a:p>
          <a:p>
            <a:r>
              <a:rPr lang="en-US" altLang="zh-CN" dirty="0">
                <a:solidFill>
                  <a:srgbClr val="C00000"/>
                </a:solidFill>
              </a:rPr>
              <a:t>Extracting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experimental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evidence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data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science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(WWW’20)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BBFFE-E6B6-7644-B066-EDA4EBBF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7BEBB4-5EC0-DC44-97DB-144D4E456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8454580"/>
              </p:ext>
            </p:extLst>
          </p:nvPr>
        </p:nvGraphicFramePr>
        <p:xfrm>
          <a:off x="1934029" y="3091543"/>
          <a:ext cx="8128000" cy="3548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5112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8EA93F2E-A6C4-364F-BA8D-AA116523F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67" y="2390852"/>
            <a:ext cx="5667935" cy="37059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37BD00-DCC2-D941-9671-9CC03C0905A8}"/>
              </a:ext>
            </a:extLst>
          </p:cNvPr>
          <p:cNvSpPr/>
          <p:nvPr/>
        </p:nvSpPr>
        <p:spPr>
          <a:xfrm>
            <a:off x="1595736" y="1553196"/>
            <a:ext cx="90005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PPDSparse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 Parallel Primal-Dual Sparse Method for Extreme Classification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CMU,</a:t>
            </a:r>
            <a:r>
              <a:rPr lang="zh-CN" altLang="en-US" sz="2000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</a:t>
            </a:r>
            <a:r>
              <a:rPr lang="zh-CN" altLang="en-US" sz="2000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Austin,</a:t>
            </a:r>
            <a:r>
              <a:rPr lang="zh-CN" altLang="en-US" sz="2000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 err="1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Pentuum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KDD</a:t>
            </a:r>
            <a:r>
              <a:rPr lang="zh-CN" altLang="en-US" sz="20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0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21DEA9-4D90-0643-82F0-E3BE48191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84" y="2471610"/>
            <a:ext cx="7299961" cy="3593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049FA1-1FCD-994E-80AB-18BF17738265}"/>
              </a:ext>
            </a:extLst>
          </p:cNvPr>
          <p:cNvSpPr/>
          <p:nvPr/>
        </p:nvSpPr>
        <p:spPr>
          <a:xfrm>
            <a:off x="1116187" y="1558241"/>
            <a:ext cx="1015012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AnnexML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Approximate Nearest Neighbor Search for Extreme Multi-label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  <a:p>
            <a:pPr algn="l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000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Yahoo Japan Corporation</a:t>
            </a:r>
            <a:r>
              <a:rPr lang="zh-CN" altLang="en-US" sz="2000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KDD</a:t>
            </a:r>
            <a:r>
              <a:rPr lang="zh-CN" altLang="en-US" sz="2000" b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]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660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AFF09B-CC27-CF44-9F68-34BCB1CFC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7" y="1807456"/>
            <a:ext cx="10545063" cy="4209521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9052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0EC7-D647-C146-BE6B-339E1059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0444-BB66-6444-9EA1-058FD766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Extracting</a:t>
            </a:r>
            <a:r>
              <a:rPr lang="zh-CN" altLang="en-US" dirty="0"/>
              <a:t> </a:t>
            </a:r>
            <a:r>
              <a:rPr lang="en-US" altLang="zh-CN" b="1" dirty="0"/>
              <a:t>conditional</a:t>
            </a:r>
            <a:r>
              <a:rPr lang="zh-CN" altLang="en-US" b="1" dirty="0"/>
              <a:t> </a:t>
            </a:r>
            <a:r>
              <a:rPr lang="en-US" altLang="zh-CN" b="1" dirty="0"/>
              <a:t>statements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biomedical</a:t>
            </a:r>
            <a:r>
              <a:rPr lang="zh-CN" altLang="en-US" dirty="0"/>
              <a:t> </a:t>
            </a:r>
            <a:r>
              <a:rPr lang="en-US" altLang="zh-CN" dirty="0"/>
              <a:t>literature</a:t>
            </a:r>
            <a:r>
              <a:rPr lang="zh-CN" altLang="en-US" dirty="0"/>
              <a:t> </a:t>
            </a:r>
            <a:r>
              <a:rPr lang="en-US" altLang="zh-CN" dirty="0"/>
              <a:t>(KDD’19,</a:t>
            </a:r>
            <a:r>
              <a:rPr lang="zh-CN" altLang="en-US" dirty="0"/>
              <a:t> </a:t>
            </a:r>
            <a:r>
              <a:rPr lang="en-US" altLang="zh-CN" dirty="0"/>
              <a:t>EMNLP’19,</a:t>
            </a:r>
            <a:r>
              <a:rPr lang="zh-CN" altLang="en-US" dirty="0"/>
              <a:t> </a:t>
            </a:r>
            <a:r>
              <a:rPr lang="en-US" altLang="zh-CN" dirty="0"/>
              <a:t>TCBB)</a:t>
            </a:r>
          </a:p>
          <a:p>
            <a:r>
              <a:rPr lang="en-US" altLang="zh-CN" dirty="0"/>
              <a:t>Extracting</a:t>
            </a:r>
            <a:r>
              <a:rPr lang="zh-CN" altLang="en-US" dirty="0"/>
              <a:t> </a:t>
            </a:r>
            <a:r>
              <a:rPr lang="en-US" altLang="zh-CN" b="1" dirty="0"/>
              <a:t>experimental</a:t>
            </a:r>
            <a:r>
              <a:rPr lang="zh-CN" altLang="en-US" b="1" dirty="0"/>
              <a:t> </a:t>
            </a:r>
            <a:r>
              <a:rPr lang="en-US" altLang="zh-CN" b="1" dirty="0"/>
              <a:t>evidence</a:t>
            </a:r>
            <a:r>
              <a:rPr lang="zh-CN" altLang="en-US" b="1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(WWW’20)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BBFFE-E6B6-7644-B066-EDA4EBBF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7BEBB4-5EC0-DC44-97DB-144D4E456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0369603"/>
              </p:ext>
            </p:extLst>
          </p:nvPr>
        </p:nvGraphicFramePr>
        <p:xfrm>
          <a:off x="1934029" y="3091543"/>
          <a:ext cx="8128000" cy="3548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948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7AC3EB-BDDF-9C49-AE8F-649D193B82F5}"/>
              </a:ext>
            </a:extLst>
          </p:cNvPr>
          <p:cNvSpPr/>
          <p:nvPr/>
        </p:nvSpPr>
        <p:spPr>
          <a:xfrm>
            <a:off x="1627680" y="4242936"/>
            <a:ext cx="85255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Experimental Evidence Extraction System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Science  </a:t>
            </a:r>
            <a:b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 </a:t>
            </a:r>
            <a:r>
              <a:rPr lang="en-US" sz="2400" b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Hybrid Table Features and Ensemble Learning</a:t>
            </a:r>
            <a:endParaRPr lang="en-US" sz="1800" b="1" dirty="0">
              <a:solidFill>
                <a:srgbClr val="0070C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B7DB45-2406-B24F-81DD-46499E22679C}"/>
              </a:ext>
            </a:extLst>
          </p:cNvPr>
          <p:cNvSpPr/>
          <p:nvPr/>
        </p:nvSpPr>
        <p:spPr>
          <a:xfrm>
            <a:off x="6594009" y="3138370"/>
            <a:ext cx="1790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Extreme</a:t>
            </a:r>
          </a:p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(multi-label)</a:t>
            </a:r>
          </a:p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  <a:endParaRPr lang="en-US" sz="1600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11FA25-1C8A-734E-BB4E-703A2628956A}"/>
              </a:ext>
            </a:extLst>
          </p:cNvPr>
          <p:cNvSpPr/>
          <p:nvPr/>
        </p:nvSpPr>
        <p:spPr>
          <a:xfrm>
            <a:off x="8007680" y="3412532"/>
            <a:ext cx="20141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Recommender</a:t>
            </a:r>
          </a:p>
          <a:p>
            <a:r>
              <a:rPr lang="en-US" altLang="zh-CN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systems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88E051-C6BA-9648-A53A-E54B2E0CBB00}"/>
              </a:ext>
            </a:extLst>
          </p:cNvPr>
          <p:cNvSpPr/>
          <p:nvPr/>
        </p:nvSpPr>
        <p:spPr>
          <a:xfrm>
            <a:off x="9661214" y="3448358"/>
            <a:ext cx="763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……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796929B-56F8-7248-AA42-116CF3AFBD00}"/>
              </a:ext>
            </a:extLst>
          </p:cNvPr>
          <p:cNvCxnSpPr>
            <a:cxnSpLocks/>
          </p:cNvCxnSpPr>
          <p:nvPr/>
        </p:nvCxnSpPr>
        <p:spPr>
          <a:xfrm flipH="1" flipV="1">
            <a:off x="7889811" y="3984489"/>
            <a:ext cx="162560" cy="258449"/>
          </a:xfrm>
          <a:prstGeom prst="straightConnector1">
            <a:avLst/>
          </a:prstGeom>
          <a:ln>
            <a:solidFill>
              <a:srgbClr val="002B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D4079E-31EE-BC47-9E9F-04EBFCE63833}"/>
              </a:ext>
            </a:extLst>
          </p:cNvPr>
          <p:cNvCxnSpPr>
            <a:cxnSpLocks/>
          </p:cNvCxnSpPr>
          <p:nvPr/>
        </p:nvCxnSpPr>
        <p:spPr>
          <a:xfrm flipV="1">
            <a:off x="8405935" y="3991809"/>
            <a:ext cx="132080" cy="258450"/>
          </a:xfrm>
          <a:prstGeom prst="straightConnector1">
            <a:avLst/>
          </a:prstGeom>
          <a:ln>
            <a:solidFill>
              <a:srgbClr val="002B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2A19F17-52EA-B243-B2F3-F7C188FE928D}"/>
              </a:ext>
            </a:extLst>
          </p:cNvPr>
          <p:cNvCxnSpPr>
            <a:cxnSpLocks/>
          </p:cNvCxnSpPr>
          <p:nvPr/>
        </p:nvCxnSpPr>
        <p:spPr>
          <a:xfrm flipV="1">
            <a:off x="8747883" y="3991809"/>
            <a:ext cx="306011" cy="266770"/>
          </a:xfrm>
          <a:prstGeom prst="straightConnector1">
            <a:avLst/>
          </a:prstGeom>
          <a:ln>
            <a:solidFill>
              <a:srgbClr val="002B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DE0CA-A3FB-994C-AA69-15E074DD4FE4}"/>
              </a:ext>
            </a:extLst>
          </p:cNvPr>
          <p:cNvSpPr/>
          <p:nvPr/>
        </p:nvSpPr>
        <p:spPr>
          <a:xfrm>
            <a:off x="9107403" y="3970370"/>
            <a:ext cx="20387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Research</a:t>
            </a:r>
            <a:r>
              <a:rPr lang="zh-CN" altLang="en-US" sz="1400" i="1" dirty="0">
                <a:solidFill>
                  <a:srgbClr val="002B5B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 i="1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problems</a:t>
            </a:r>
            <a:endParaRPr lang="en-US" sz="1400" i="1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6E2670-06E6-EA4E-BDF4-8D1BF14761C0}"/>
              </a:ext>
            </a:extLst>
          </p:cNvPr>
          <p:cNvSpPr/>
          <p:nvPr/>
        </p:nvSpPr>
        <p:spPr>
          <a:xfrm>
            <a:off x="8405935" y="1837955"/>
            <a:ext cx="223827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Literature survey</a:t>
            </a: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 design</a:t>
            </a:r>
          </a:p>
          <a:p>
            <a:r>
              <a:rPr lang="en-US" sz="1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F3E2DE-3F58-3F43-9A98-7276FC97A6DA}"/>
              </a:ext>
            </a:extLst>
          </p:cNvPr>
          <p:cNvSpPr/>
          <p:nvPr/>
        </p:nvSpPr>
        <p:spPr>
          <a:xfrm>
            <a:off x="5879712" y="1864577"/>
            <a:ext cx="1805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Experimental</a:t>
            </a:r>
          </a:p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evidence</a:t>
            </a:r>
            <a:endParaRPr lang="en-US" sz="1600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BEB24E-56EB-2747-9271-2C69DE823201}"/>
              </a:ext>
            </a:extLst>
          </p:cNvPr>
          <p:cNvCxnSpPr>
            <a:cxnSpLocks/>
          </p:cNvCxnSpPr>
          <p:nvPr/>
        </p:nvCxnSpPr>
        <p:spPr>
          <a:xfrm flipH="1">
            <a:off x="7296726" y="2173339"/>
            <a:ext cx="1088129" cy="0"/>
          </a:xfrm>
          <a:prstGeom prst="straightConnector1">
            <a:avLst/>
          </a:prstGeom>
          <a:ln>
            <a:solidFill>
              <a:srgbClr val="002B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D52576A-84E2-9F41-8ECF-25F3E079C7B2}"/>
              </a:ext>
            </a:extLst>
          </p:cNvPr>
          <p:cNvCxnSpPr>
            <a:cxnSpLocks/>
          </p:cNvCxnSpPr>
          <p:nvPr/>
        </p:nvCxnSpPr>
        <p:spPr>
          <a:xfrm flipV="1">
            <a:off x="7807009" y="2735890"/>
            <a:ext cx="664966" cy="616532"/>
          </a:xfrm>
          <a:prstGeom prst="straightConnector1">
            <a:avLst/>
          </a:prstGeom>
          <a:ln>
            <a:solidFill>
              <a:srgbClr val="002B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7319A9B-A882-5E43-84AA-180105480E2B}"/>
              </a:ext>
            </a:extLst>
          </p:cNvPr>
          <p:cNvSpPr/>
          <p:nvPr/>
        </p:nvSpPr>
        <p:spPr>
          <a:xfrm>
            <a:off x="8303292" y="2832441"/>
            <a:ext cx="1671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Research study</a:t>
            </a:r>
            <a:endParaRPr lang="en-US" sz="1400" i="1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A30105-4B7A-5F48-9EFE-602599C0B78E}"/>
              </a:ext>
            </a:extLst>
          </p:cNvPr>
          <p:cNvSpPr/>
          <p:nvPr/>
        </p:nvSpPr>
        <p:spPr>
          <a:xfrm>
            <a:off x="1416582" y="1864577"/>
            <a:ext cx="4563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</a:t>
            </a:r>
            <a:r>
              <a:rPr lang="en-US" altLang="zh-CN" sz="1800" i="1" u="sng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</a:t>
            </a:r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sz="1800" i="1" u="sng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method</a:t>
            </a:r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makes a </a:t>
            </a:r>
            <a:r>
              <a:rPr lang="en-US" altLang="zh-CN" sz="1800" i="1" u="sng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metric</a:t>
            </a:r>
          </a:p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</a:t>
            </a:r>
            <a:r>
              <a:rPr lang="en-US" altLang="zh-CN" sz="1800" i="1" u="sng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 (score)</a:t>
            </a:r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on the task. </a:t>
            </a:r>
            <a:endParaRPr lang="en-US" sz="1600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DC3104-8366-8E4A-A8AC-DBF8BD8769DB}"/>
              </a:ext>
            </a:extLst>
          </p:cNvPr>
          <p:cNvSpPr/>
          <p:nvPr/>
        </p:nvSpPr>
        <p:spPr>
          <a:xfrm>
            <a:off x="1602529" y="2920705"/>
            <a:ext cx="492510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the datasets we can use?</a:t>
            </a:r>
          </a:p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people evaluate the methods?</a:t>
            </a:r>
          </a:p>
          <a:p>
            <a:r>
              <a:rPr lang="en-US" altLang="zh-CN" sz="18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the “state-of-the-art”?</a:t>
            </a:r>
            <a:endParaRPr lang="en-US" altLang="zh-CN" sz="1600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6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endParaRPr lang="en-US" altLang="zh-CN" sz="1800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50E0BDA-228F-DC45-882E-555E91CBBF01}"/>
              </a:ext>
            </a:extLst>
          </p:cNvPr>
          <p:cNvCxnSpPr>
            <a:cxnSpLocks/>
          </p:cNvCxnSpPr>
          <p:nvPr/>
        </p:nvCxnSpPr>
        <p:spPr>
          <a:xfrm>
            <a:off x="3348285" y="2526483"/>
            <a:ext cx="1" cy="428029"/>
          </a:xfrm>
          <a:prstGeom prst="straightConnector1">
            <a:avLst/>
          </a:prstGeom>
          <a:ln>
            <a:solidFill>
              <a:srgbClr val="002B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B1C9B2-7196-5040-BC8B-C473794032C8}"/>
              </a:ext>
            </a:extLst>
          </p:cNvPr>
          <p:cNvSpPr>
            <a:spLocks noChangeAspect="1"/>
          </p:cNvSpPr>
          <p:nvPr/>
        </p:nvSpPr>
        <p:spPr>
          <a:xfrm rot="10800000">
            <a:off x="5395496" y="2029209"/>
            <a:ext cx="380146" cy="320040"/>
          </a:xfrm>
          <a:prstGeom prst="rightArrow">
            <a:avLst/>
          </a:prstGeom>
          <a:solidFill>
            <a:schemeClr val="bg1"/>
          </a:solidFill>
          <a:ln>
            <a:solidFill>
              <a:srgbClr val="00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7726E0-4B35-5145-8B88-C59D30602159}"/>
              </a:ext>
            </a:extLst>
          </p:cNvPr>
          <p:cNvSpPr/>
          <p:nvPr/>
        </p:nvSpPr>
        <p:spPr>
          <a:xfrm>
            <a:off x="5022734" y="2384367"/>
            <a:ext cx="11075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Definition</a:t>
            </a:r>
            <a:endParaRPr lang="en-US" sz="1400" i="1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D03F78-4211-3F46-B0F9-893D547B466D}"/>
              </a:ext>
            </a:extLst>
          </p:cNvPr>
          <p:cNvSpPr/>
          <p:nvPr/>
        </p:nvSpPr>
        <p:spPr>
          <a:xfrm>
            <a:off x="2695696" y="2561918"/>
            <a:ext cx="8180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Usage</a:t>
            </a:r>
            <a:endParaRPr lang="en-US" sz="1400" i="1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3020A5-87D4-4D4D-833F-69827384941B}"/>
              </a:ext>
            </a:extLst>
          </p:cNvPr>
          <p:cNvSpPr/>
          <p:nvPr/>
        </p:nvSpPr>
        <p:spPr>
          <a:xfrm>
            <a:off x="7296726" y="2223389"/>
            <a:ext cx="13328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Component</a:t>
            </a:r>
            <a:endParaRPr lang="en-US" sz="1400" i="1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F31E1FB-9FC3-3249-84AF-60C19B3D701B}"/>
              </a:ext>
            </a:extLst>
          </p:cNvPr>
          <p:cNvSpPr>
            <a:spLocks noChangeAspect="1"/>
          </p:cNvSpPr>
          <p:nvPr/>
        </p:nvSpPr>
        <p:spPr>
          <a:xfrm rot="5400000">
            <a:off x="3202484" y="3835541"/>
            <a:ext cx="321966" cy="377872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60C3F4-6F91-E146-8E3D-1079077A5E8E}"/>
              </a:ext>
            </a:extLst>
          </p:cNvPr>
          <p:cNvSpPr/>
          <p:nvPr/>
        </p:nvSpPr>
        <p:spPr>
          <a:xfrm>
            <a:off x="3535919" y="3846906"/>
            <a:ext cx="232397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Goal</a:t>
            </a:r>
            <a:endParaRPr lang="en-US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BD2F65-1220-9940-9369-E23AC2FE976C}"/>
              </a:ext>
            </a:extLst>
          </p:cNvPr>
          <p:cNvSpPr/>
          <p:nvPr/>
        </p:nvSpPr>
        <p:spPr>
          <a:xfrm>
            <a:off x="4468514" y="5140422"/>
            <a:ext cx="643437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 a computational method to build the system</a:t>
            </a:r>
          </a:p>
          <a:p>
            <a:pPr marL="642366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Feature extraction</a:t>
            </a:r>
          </a:p>
          <a:p>
            <a:pPr marL="642366" lvl="1" indent="-285750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 strategies</a:t>
            </a:r>
            <a:endParaRPr lang="en-US" dirty="0">
              <a:solidFill>
                <a:srgbClr val="002B5B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41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03EDE-E35C-AB4A-BC48-82C0DE814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9"/>
          <a:stretch/>
        </p:blipFill>
        <p:spPr>
          <a:xfrm>
            <a:off x="7259930" y="2759698"/>
            <a:ext cx="2241579" cy="2457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36A8A-11DF-8647-99D4-E7706F4BB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15467" b="24271"/>
          <a:stretch/>
        </p:blipFill>
        <p:spPr>
          <a:xfrm>
            <a:off x="6585316" y="3453360"/>
            <a:ext cx="619992" cy="373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00D85A-D9BF-244E-A027-06C3DA0C69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637"/>
          <a:stretch/>
        </p:blipFill>
        <p:spPr>
          <a:xfrm>
            <a:off x="2072860" y="2925810"/>
            <a:ext cx="1028098" cy="318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B943DA-E1AE-1A41-9CE4-C317B18A60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3"/>
          <a:stretch/>
        </p:blipFill>
        <p:spPr>
          <a:xfrm>
            <a:off x="4047511" y="2759513"/>
            <a:ext cx="2472101" cy="24251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A3120A-2298-0C4E-AFC3-212988C422EE}"/>
              </a:ext>
            </a:extLst>
          </p:cNvPr>
          <p:cNvSpPr/>
          <p:nvPr/>
        </p:nvSpPr>
        <p:spPr>
          <a:xfrm>
            <a:off x="7029310" y="1878269"/>
            <a:ext cx="29322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Experimental Result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Database (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59AF08-921E-6242-B936-C11CEA074214}"/>
              </a:ext>
            </a:extLst>
          </p:cNvPr>
          <p:cNvSpPr/>
          <p:nvPr/>
        </p:nvSpPr>
        <p:spPr>
          <a:xfrm>
            <a:off x="4300953" y="2149189"/>
            <a:ext cx="2064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PDF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F2D7F3-37D7-9F40-A6D1-255151706F4C}"/>
              </a:ext>
            </a:extLst>
          </p:cNvPr>
          <p:cNvSpPr/>
          <p:nvPr/>
        </p:nvSpPr>
        <p:spPr>
          <a:xfrm>
            <a:off x="1430983" y="1882582"/>
            <a:ext cx="23118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PDFs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</a:p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Digital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Libraries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B6F22A-2022-C047-A759-DFECF0267388}"/>
              </a:ext>
            </a:extLst>
          </p:cNvPr>
          <p:cNvCxnSpPr/>
          <p:nvPr/>
        </p:nvCxnSpPr>
        <p:spPr>
          <a:xfrm>
            <a:off x="3263771" y="3906584"/>
            <a:ext cx="81171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EBF7217-08CF-FB49-98A6-EBDB734F3C1E}"/>
              </a:ext>
            </a:extLst>
          </p:cNvPr>
          <p:cNvCxnSpPr>
            <a:cxnSpLocks/>
          </p:cNvCxnSpPr>
          <p:nvPr/>
        </p:nvCxnSpPr>
        <p:spPr>
          <a:xfrm>
            <a:off x="6519612" y="3906584"/>
            <a:ext cx="685696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D84204-883B-F348-AF2B-2B61D9FACCCC}"/>
              </a:ext>
            </a:extLst>
          </p:cNvPr>
          <p:cNvCxnSpPr>
            <a:cxnSpLocks/>
          </p:cNvCxnSpPr>
          <p:nvPr/>
        </p:nvCxnSpPr>
        <p:spPr>
          <a:xfrm>
            <a:off x="9471282" y="3906584"/>
            <a:ext cx="68569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AE8217D-9065-D447-8A8C-0366B7B4825F}"/>
              </a:ext>
            </a:extLst>
          </p:cNvPr>
          <p:cNvSpPr/>
          <p:nvPr/>
        </p:nvSpPr>
        <p:spPr>
          <a:xfrm>
            <a:off x="4075483" y="5449492"/>
            <a:ext cx="3988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most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challenging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task!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86DE01E-AB85-F64A-AA82-B1A3248073D6}"/>
              </a:ext>
            </a:extLst>
          </p:cNvPr>
          <p:cNvCxnSpPr/>
          <p:nvPr/>
        </p:nvCxnSpPr>
        <p:spPr>
          <a:xfrm flipH="1">
            <a:off x="6479822" y="3988337"/>
            <a:ext cx="415490" cy="146115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4B17123-4CAE-8D4E-8A2F-FADBF2201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4524" y="3371538"/>
            <a:ext cx="1270000" cy="355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7825931-959E-804E-95F8-4B0BA70A77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3725" y="3858950"/>
            <a:ext cx="1028700" cy="393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E12ED1-DFA0-3240-A298-4A06D6EFB1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4675" y="4409120"/>
            <a:ext cx="1066800" cy="495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91D9BA-04A2-0649-8BB9-886E6934BE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30202" y="4427821"/>
            <a:ext cx="622300" cy="482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E88826-947B-8443-AF38-49D2B97D09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33131" y="3081893"/>
            <a:ext cx="533400" cy="5207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A48380-A84D-AB42-B082-7E5125642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81002" y="3696237"/>
            <a:ext cx="520700" cy="584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324F4CA-2C46-F645-BDE7-54CC59FD95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8743" y="3443795"/>
            <a:ext cx="381000" cy="38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0F269B9-E00A-764F-9128-F7249CACCB0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19013" y="3443795"/>
            <a:ext cx="304800" cy="368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B02074D-5711-4240-BC39-73A0FB806A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37035" y="3423863"/>
            <a:ext cx="4064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2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ACBC-4269-C94D-93B9-1BD6B137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Caption: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Row</a:t>
            </a:r>
            <a:r>
              <a:rPr lang="zh-CN" altLang="en-US" dirty="0"/>
              <a:t> </a:t>
            </a:r>
            <a:r>
              <a:rPr lang="en-US" altLang="zh-CN" dirty="0"/>
              <a:t>names: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altLang="zh-CN" baseline="30000" dirty="0"/>
              <a:t>(R)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Column</a:t>
            </a:r>
            <a:r>
              <a:rPr lang="zh-CN" altLang="en-US" dirty="0"/>
              <a:t> </a:t>
            </a:r>
            <a:r>
              <a:rPr lang="en-US" altLang="zh-CN" dirty="0"/>
              <a:t>names: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altLang="zh-CN" baseline="30000" dirty="0"/>
              <a:t>(C)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indicator: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en-US" altLang="zh-CN" baseline="30000" dirty="0"/>
              <a:t>(R)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body:</a:t>
            </a:r>
            <a:r>
              <a:rPr lang="zh-CN" altLang="en-US" dirty="0"/>
              <a:t> </a:t>
            </a:r>
            <a:r>
              <a:rPr lang="en-US" altLang="zh-CN" dirty="0"/>
              <a:t>B(P</a:t>
            </a:r>
            <a:r>
              <a:rPr lang="en-US" altLang="zh-CN" baseline="30000" dirty="0"/>
              <a:t>(R)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en-US" altLang="zh-CN" baseline="30000" dirty="0"/>
              <a:t>(C)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4E3467-7A81-B446-84B1-640D9F73C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0" t="1" r="72532" b="57783"/>
          <a:stretch/>
        </p:blipFill>
        <p:spPr>
          <a:xfrm>
            <a:off x="7617705" y="3947535"/>
            <a:ext cx="3138951" cy="2006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1E142-5D59-094C-BF89-109EF004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60" y="1969422"/>
            <a:ext cx="4333240" cy="161926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22A992E5-D0F7-5145-80E5-4B4C6E093471}"/>
              </a:ext>
            </a:extLst>
          </p:cNvPr>
          <p:cNvSpPr>
            <a:spLocks noChangeAspect="1"/>
          </p:cNvSpPr>
          <p:nvPr/>
        </p:nvSpPr>
        <p:spPr>
          <a:xfrm rot="5400000">
            <a:off x="9026197" y="3709265"/>
            <a:ext cx="321966" cy="320040"/>
          </a:xfrm>
          <a:prstGeom prst="rightArrow">
            <a:avLst/>
          </a:prstGeom>
          <a:solidFill>
            <a:schemeClr val="bg1"/>
          </a:solidFill>
          <a:ln>
            <a:solidFill>
              <a:srgbClr val="002B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85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Templates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B02E2-00F3-154A-B59A-DC0457B8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694"/>
            <a:ext cx="12144138" cy="4273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452890-6970-DC45-9F6C-2C8E57CBC82B}"/>
              </a:ext>
            </a:extLst>
          </p:cNvPr>
          <p:cNvSpPr/>
          <p:nvPr/>
        </p:nvSpPr>
        <p:spPr>
          <a:xfrm>
            <a:off x="8610600" y="5398831"/>
            <a:ext cx="1605455" cy="3082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526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</a:t>
            </a:r>
            <a:r>
              <a:rPr lang="zh-CN" altLang="en-US" dirty="0"/>
              <a:t> </a:t>
            </a:r>
            <a:r>
              <a:rPr lang="en-US" altLang="zh-CN" dirty="0"/>
              <a:t>Templates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B02E2-00F3-154A-B59A-DC0457B85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0694"/>
            <a:ext cx="8548314" cy="30082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4ECDBF-4755-D141-9BF0-9520D1CE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345" y="2981410"/>
            <a:ext cx="5359931" cy="3397282"/>
          </a:xfrm>
          <a:prstGeom prst="rect">
            <a:avLst/>
          </a:prstGeom>
          <a:ln>
            <a:solidFill>
              <a:srgbClr val="002B5B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C1FBFD-F72F-C14E-AA93-17A64C5D5E65}"/>
              </a:ext>
            </a:extLst>
          </p:cNvPr>
          <p:cNvSpPr/>
          <p:nvPr/>
        </p:nvSpPr>
        <p:spPr>
          <a:xfrm>
            <a:off x="6238240" y="1526599"/>
            <a:ext cx="1940560" cy="122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7BAD58-6CFE-694B-9631-5C1E0221CC07}"/>
              </a:ext>
            </a:extLst>
          </p:cNvPr>
          <p:cNvSpPr/>
          <p:nvPr/>
        </p:nvSpPr>
        <p:spPr>
          <a:xfrm>
            <a:off x="418982" y="2837239"/>
            <a:ext cx="1940560" cy="1225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37C2D7-E0FA-CB4E-AA9A-546A96354C0C}"/>
              </a:ext>
            </a:extLst>
          </p:cNvPr>
          <p:cNvSpPr/>
          <p:nvPr/>
        </p:nvSpPr>
        <p:spPr>
          <a:xfrm>
            <a:off x="418982" y="4514918"/>
            <a:ext cx="3132974" cy="400110"/>
          </a:xfrm>
          <a:prstGeom prst="rect">
            <a:avLst/>
          </a:prstGeom>
          <a:solidFill>
            <a:schemeClr val="bg1"/>
          </a:solidFill>
          <a:ln>
            <a:solidFill>
              <a:srgbClr val="002B5B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Top</a:t>
            </a:r>
            <a:r>
              <a:rPr lang="zh-CN" altLang="en-US" sz="2000" b="1" dirty="0">
                <a:solidFill>
                  <a:srgbClr val="FF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popular</a:t>
            </a:r>
            <a:r>
              <a:rPr lang="zh-CN" altLang="en-US" sz="2000" b="1" dirty="0">
                <a:solidFill>
                  <a:srgbClr val="FF000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templates</a:t>
            </a:r>
            <a:endParaRPr lang="en-US" sz="2000" b="1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91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Definition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2B479-ABFA-7145-9193-23F0E30BB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77"/>
          <a:stretch/>
        </p:blipFill>
        <p:spPr>
          <a:xfrm>
            <a:off x="2203500" y="2258285"/>
            <a:ext cx="4023880" cy="137091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D5C95D-4BBA-2345-83E9-ED9D1281B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962301"/>
              </p:ext>
            </p:extLst>
          </p:nvPr>
        </p:nvGraphicFramePr>
        <p:xfrm>
          <a:off x="6565527" y="2337468"/>
          <a:ext cx="3348484" cy="125174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837121">
                  <a:extLst>
                    <a:ext uri="{9D8B030D-6E8A-4147-A177-3AD203B41FA5}">
                      <a16:colId xmlns:a16="http://schemas.microsoft.com/office/drawing/2014/main" val="336291122"/>
                    </a:ext>
                  </a:extLst>
                </a:gridCol>
                <a:gridCol w="837121">
                  <a:extLst>
                    <a:ext uri="{9D8B030D-6E8A-4147-A177-3AD203B41FA5}">
                      <a16:colId xmlns:a16="http://schemas.microsoft.com/office/drawing/2014/main" val="2824871236"/>
                    </a:ext>
                  </a:extLst>
                </a:gridCol>
                <a:gridCol w="837121">
                  <a:extLst>
                    <a:ext uri="{9D8B030D-6E8A-4147-A177-3AD203B41FA5}">
                      <a16:colId xmlns:a16="http://schemas.microsoft.com/office/drawing/2014/main" val="4016863116"/>
                    </a:ext>
                  </a:extLst>
                </a:gridCol>
                <a:gridCol w="837121">
                  <a:extLst>
                    <a:ext uri="{9D8B030D-6E8A-4147-A177-3AD203B41FA5}">
                      <a16:colId xmlns:a16="http://schemas.microsoft.com/office/drawing/2014/main" val="3079115020"/>
                    </a:ext>
                  </a:extLst>
                </a:gridCol>
              </a:tblGrid>
              <a:tr h="182071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</a:p>
                  </a:txBody>
                  <a:tcPr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</a:p>
                  </a:txBody>
                  <a:tcPr marT="0" marB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3056768696"/>
                  </a:ext>
                </a:extLst>
              </a:tr>
              <a:tr h="18207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Twitter</a:t>
                      </a:r>
                    </a:p>
                  </a:txBody>
                  <a:tcPr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Textual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0.746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515814996"/>
                  </a:ext>
                </a:extLst>
              </a:tr>
              <a:tr h="2219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Twitter</a:t>
                      </a:r>
                    </a:p>
                  </a:txBody>
                  <a:tcPr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Textual 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0.693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665001429"/>
                  </a:ext>
                </a:extLst>
              </a:tr>
              <a:tr h="2219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735640924"/>
                  </a:ext>
                </a:extLst>
              </a:tr>
              <a:tr h="2219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Twitter</a:t>
                      </a:r>
                    </a:p>
                  </a:txBody>
                  <a:tcPr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0.818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570173578"/>
                  </a:ext>
                </a:extLst>
              </a:tr>
              <a:tr h="2219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Twitter</a:t>
                      </a:r>
                    </a:p>
                  </a:txBody>
                  <a:tcPr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CCR</a:t>
                      </a:r>
                    </a:p>
                  </a:txBody>
                  <a:tcPr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T="0" marB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0.809</a:t>
                      </a: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01685355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06C1906-B027-D842-8E36-4F152B807ABF}"/>
              </a:ext>
            </a:extLst>
          </p:cNvPr>
          <p:cNvSpPr/>
          <p:nvPr/>
        </p:nvSpPr>
        <p:spPr>
          <a:xfrm>
            <a:off x="2656866" y="2830812"/>
            <a:ext cx="812800" cy="166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97EF5F-2BA6-1046-A864-F8DACB1E726F}"/>
              </a:ext>
            </a:extLst>
          </p:cNvPr>
          <p:cNvSpPr/>
          <p:nvPr/>
        </p:nvSpPr>
        <p:spPr>
          <a:xfrm>
            <a:off x="4500180" y="2330211"/>
            <a:ext cx="580572" cy="148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676832-02D4-F84B-85D6-FCF2D39C0E3D}"/>
              </a:ext>
            </a:extLst>
          </p:cNvPr>
          <p:cNvSpPr/>
          <p:nvPr/>
        </p:nvSpPr>
        <p:spPr>
          <a:xfrm>
            <a:off x="3532999" y="2693068"/>
            <a:ext cx="580572" cy="1486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B5D37-246B-694F-BFC4-690D9D235872}"/>
              </a:ext>
            </a:extLst>
          </p:cNvPr>
          <p:cNvCxnSpPr>
            <a:stCxn id="8" idx="3"/>
          </p:cNvCxnSpPr>
          <p:nvPr/>
        </p:nvCxnSpPr>
        <p:spPr>
          <a:xfrm>
            <a:off x="5080752" y="2404539"/>
            <a:ext cx="1596571" cy="197699"/>
          </a:xfrm>
          <a:prstGeom prst="straightConnector1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1FC740-8874-BC44-BAB6-45723D5F938A}"/>
              </a:ext>
            </a:extLst>
          </p:cNvPr>
          <p:cNvCxnSpPr>
            <a:cxnSpLocks/>
          </p:cNvCxnSpPr>
          <p:nvPr/>
        </p:nvCxnSpPr>
        <p:spPr>
          <a:xfrm flipV="1">
            <a:off x="4086853" y="2583366"/>
            <a:ext cx="4218709" cy="162193"/>
          </a:xfrm>
          <a:prstGeom prst="straightConnector1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2B0546-B35D-2243-8335-42F3D1B692E7}"/>
              </a:ext>
            </a:extLst>
          </p:cNvPr>
          <p:cNvCxnSpPr>
            <a:cxnSpLocks/>
          </p:cNvCxnSpPr>
          <p:nvPr/>
        </p:nvCxnSpPr>
        <p:spPr>
          <a:xfrm flipV="1">
            <a:off x="3469666" y="2622187"/>
            <a:ext cx="4094678" cy="339453"/>
          </a:xfrm>
          <a:prstGeom prst="straightConnector1">
            <a:avLst/>
          </a:prstGeom>
          <a:ln w="127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6B7DBE7-24DE-1E4C-8C2F-C8D6F2C42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213"/>
          <a:stretch/>
        </p:blipFill>
        <p:spPr>
          <a:xfrm>
            <a:off x="2441947" y="3848491"/>
            <a:ext cx="3505571" cy="477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D6580B-7000-CB41-BC11-A210F539F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331" b="187"/>
          <a:stretch/>
        </p:blipFill>
        <p:spPr>
          <a:xfrm>
            <a:off x="6565527" y="3797835"/>
            <a:ext cx="3910050" cy="4466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7FE54A-B9D3-6A4C-B824-C5FCBEEBE473}"/>
                  </a:ext>
                </a:extLst>
              </p:cNvPr>
              <p:cNvSpPr/>
              <p:nvPr/>
            </p:nvSpPr>
            <p:spPr>
              <a:xfrm>
                <a:off x="1898373" y="4508974"/>
                <a:ext cx="8646930" cy="12003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Problem: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Given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</a:t>
                </a:r>
                <a:r>
                  <a:rPr lang="zh-CN" altLang="en-US" sz="2400" dirty="0">
                    <a:latin typeface="Helvetica Neue" panose="02000503000000020004" pitchFamily="2" charset="0"/>
                    <a:ea typeface="Palatino" pitchFamily="2" charset="77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set</a:t>
                </a:r>
                <a:r>
                  <a:rPr lang="zh-CN" altLang="en-US" sz="2400" dirty="0">
                    <a:latin typeface="Helvetica Neue" panose="02000503000000020004" pitchFamily="2" charset="0"/>
                    <a:ea typeface="Palatino" pitchFamily="2" charset="77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</a:t>
                </a:r>
                <a:r>
                  <a:rPr lang="zh-CN" altLang="en-US" sz="2400" dirty="0">
                    <a:latin typeface="Helvetica Neue" panose="02000503000000020004" pitchFamily="2" charset="0"/>
                    <a:ea typeface="Palatino" pitchFamily="2" charset="77"/>
                    <a:cs typeface="Helvetica Neue" panose="02000503000000020004" pitchFamily="2" charset="0"/>
                  </a:rPr>
                  <a:t> 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tables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extracted</a:t>
                </a:r>
                <a:r>
                  <a:rPr lang="zh-CN" altLang="en-US" sz="2400" dirty="0">
                    <a:latin typeface="Helvetica Neue" panose="02000503000000020004" pitchFamily="2" charset="0"/>
                    <a:ea typeface="Palatino" pitchFamily="2" charset="77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from</a:t>
                </a:r>
                <a:r>
                  <a:rPr lang="zh-CN" altLang="en-US" sz="2400" dirty="0">
                    <a:latin typeface="Helvetica Neue" panose="02000503000000020004" pitchFamily="2" charset="0"/>
                    <a:ea typeface="Palatino" pitchFamily="2" charset="77"/>
                    <a:cs typeface="Helvetica Neue" panose="02000503000000020004" pitchFamily="2" charset="0"/>
                  </a:rPr>
                  <a:t> 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PDFs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 {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,</a:t>
                </a: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(1) </a:t>
                </a:r>
                <a:r>
                  <a:rPr lang="en-US" sz="2400" dirty="0">
                    <a:solidFill>
                      <a:srgbClr val="FF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classify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the concepts into three categories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𝓟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𝓛</m:t>
                    </m:r>
                  </m:oMath>
                </a14:m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</a:p>
              <a:p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(2) unify the cells into (method, dataset, metric, score)-</a:t>
                </a:r>
                <a:r>
                  <a: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tuples</a:t>
                </a:r>
                <a:r>
                  <a:rPr lang="en-US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07FE54A-B9D3-6A4C-B824-C5FCBEEBE4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373" y="4508974"/>
                <a:ext cx="8646930" cy="1200329"/>
              </a:xfrm>
              <a:prstGeom prst="rect">
                <a:avLst/>
              </a:prstGeom>
              <a:blipFill>
                <a:blip r:embed="rId5"/>
                <a:stretch>
                  <a:fillRect l="-880" t="-5208" r="-293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ED4273C1-2837-DC41-9D25-210DB174DFAB}"/>
              </a:ext>
            </a:extLst>
          </p:cNvPr>
          <p:cNvSpPr>
            <a:spLocks noChangeAspect="1"/>
          </p:cNvSpPr>
          <p:nvPr/>
        </p:nvSpPr>
        <p:spPr>
          <a:xfrm>
            <a:off x="6060855" y="3859889"/>
            <a:ext cx="321966" cy="32004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23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Ensemble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64B5EAC-44A3-4F43-AD48-3402B8CAB2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00306" y="2044754"/>
                <a:ext cx="2067636" cy="51122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/>
                  <a:buChar char="•"/>
                  <a:defRPr sz="2800" b="0" i="0" kern="1200">
                    <a:solidFill>
                      <a:schemeClr val="tx1"/>
                    </a:solidFill>
                    <a:latin typeface="Helvetica Neue Light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2400" b="0" i="0" kern="1200">
                    <a:solidFill>
                      <a:schemeClr val="tx1"/>
                    </a:solidFill>
                    <a:latin typeface="Helvetica Neue Light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2000" b="0" i="0" kern="1200">
                    <a:solidFill>
                      <a:schemeClr val="tx1"/>
                    </a:solidFill>
                    <a:latin typeface="Helvetica Neue Light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b="0" i="0" kern="1200">
                    <a:solidFill>
                      <a:schemeClr val="tx1"/>
                    </a:solidFill>
                    <a:latin typeface="Helvetica Neue Light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800" b="0" i="0" kern="1200">
                    <a:solidFill>
                      <a:schemeClr val="tx1"/>
                    </a:solidFill>
                    <a:latin typeface="Helvetica Neue Light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/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Palatino" pitchFamily="2" charset="77"/>
                    <a:ea typeface="Palatino" pitchFamily="2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64B5EAC-44A3-4F43-AD48-3402B8CAB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306" y="2044754"/>
                <a:ext cx="2067636" cy="511222"/>
              </a:xfrm>
              <a:prstGeom prst="rect">
                <a:avLst/>
              </a:prstGeom>
              <a:blipFill>
                <a:blip r:embed="rId2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72E6E1-A9C2-0E42-8A76-7A7A1F05F75E}"/>
              </a:ext>
            </a:extLst>
          </p:cNvPr>
          <p:cNvSpPr txBox="1">
            <a:spLocks/>
          </p:cNvSpPr>
          <p:nvPr/>
        </p:nvSpPr>
        <p:spPr>
          <a:xfrm>
            <a:off x="2990778" y="2801785"/>
            <a:ext cx="3350526" cy="881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Rule-</a:t>
            </a:r>
            <a:r>
              <a:rPr lang="en-US" altLang="zh-CN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b</a:t>
            </a: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ased </a:t>
            </a:r>
            <a:r>
              <a:rPr lang="en-US" altLang="zh-CN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</a:t>
            </a: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lassifiers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Three</a:t>
            </a:r>
            <a:r>
              <a:rPr lang="zh-CN" alt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000" u="sng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A</a:t>
            </a:r>
            <a:r>
              <a:rPr lang="en-US" altLang="zh-CN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ssumptions</a:t>
            </a:r>
            <a:endParaRPr lang="en-US" sz="2000" dirty="0">
              <a:latin typeface="Arial" panose="020B0604020202020204" pitchFamily="34" charset="0"/>
              <a:ea typeface="Palatino" pitchFamily="2" charset="77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ea typeface="Palatino" pitchFamily="2" charset="7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8FCC8E-D89B-8149-A844-3188F20B4E6D}"/>
              </a:ext>
            </a:extLst>
          </p:cNvPr>
          <p:cNvSpPr txBox="1">
            <a:spLocks/>
          </p:cNvSpPr>
          <p:nvPr/>
        </p:nvSpPr>
        <p:spPr>
          <a:xfrm>
            <a:off x="6521114" y="2794118"/>
            <a:ext cx="4178971" cy="12833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Learning</a:t>
            </a:r>
            <a:r>
              <a:rPr lang="en-US" altLang="zh-CN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-b</a:t>
            </a: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ased</a:t>
            </a:r>
            <a:r>
              <a:rPr lang="zh-CN" alt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</a:t>
            </a: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lassifiers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Semantic</a:t>
            </a:r>
            <a:r>
              <a:rPr lang="zh-CN" alt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concept</a:t>
            </a:r>
            <a:r>
              <a:rPr lang="zh-CN" alt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000" u="sng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</a:t>
            </a:r>
            <a:r>
              <a:rPr lang="en-US" altLang="zh-CN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mbeddings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Structural</a:t>
            </a:r>
            <a:r>
              <a:rPr lang="zh-CN" alt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concept</a:t>
            </a:r>
            <a:r>
              <a:rPr lang="zh-CN" altLang="en-US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000" u="sng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</a:t>
            </a:r>
            <a:r>
              <a:rPr lang="en-US" altLang="zh-CN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mbeddings</a:t>
            </a:r>
            <a:endParaRPr lang="en-US" sz="2000" dirty="0">
              <a:latin typeface="Arial" panose="020B0604020202020204" pitchFamily="34" charset="0"/>
              <a:ea typeface="Palatino" pitchFamily="2" charset="77"/>
              <a:cs typeface="Arial" panose="020B06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43644F-863C-2645-9571-A6D3943B2621}"/>
              </a:ext>
            </a:extLst>
          </p:cNvPr>
          <p:cNvSpPr txBox="1">
            <a:spLocks/>
          </p:cNvSpPr>
          <p:nvPr/>
        </p:nvSpPr>
        <p:spPr>
          <a:xfrm>
            <a:off x="3221866" y="4240672"/>
            <a:ext cx="652819" cy="40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A1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BA5F96A-1955-3E4A-A2D6-D0FD95BDDFDB}"/>
              </a:ext>
            </a:extLst>
          </p:cNvPr>
          <p:cNvSpPr txBox="1">
            <a:spLocks/>
          </p:cNvSpPr>
          <p:nvPr/>
        </p:nvSpPr>
        <p:spPr>
          <a:xfrm>
            <a:off x="4666041" y="4237203"/>
            <a:ext cx="652819" cy="40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A2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5F5AFD-DCC7-C347-9AB6-BD55A970C440}"/>
              </a:ext>
            </a:extLst>
          </p:cNvPr>
          <p:cNvSpPr txBox="1">
            <a:spLocks/>
          </p:cNvSpPr>
          <p:nvPr/>
        </p:nvSpPr>
        <p:spPr>
          <a:xfrm>
            <a:off x="6110216" y="4235526"/>
            <a:ext cx="652819" cy="40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A3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CEA28CC-59FE-B643-8B28-0896F540DBDE}"/>
              </a:ext>
            </a:extLst>
          </p:cNvPr>
          <p:cNvSpPr txBox="1">
            <a:spLocks/>
          </p:cNvSpPr>
          <p:nvPr/>
        </p:nvSpPr>
        <p:spPr>
          <a:xfrm>
            <a:off x="7554391" y="4232056"/>
            <a:ext cx="652819" cy="40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E1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5950D9-9B97-5646-A53F-A5040F5A12CA}"/>
              </a:ext>
            </a:extLst>
          </p:cNvPr>
          <p:cNvSpPr txBox="1">
            <a:spLocks/>
          </p:cNvSpPr>
          <p:nvPr/>
        </p:nvSpPr>
        <p:spPr>
          <a:xfrm>
            <a:off x="8998566" y="4233733"/>
            <a:ext cx="652819" cy="407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E2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C652A6-00AF-964A-8245-67ADBF8C5B95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874685" y="4440783"/>
            <a:ext cx="791356" cy="3469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4380E6-5363-4F4E-81A6-EF99D759158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5318860" y="4439106"/>
            <a:ext cx="791356" cy="1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A36AF1-731F-A843-B036-50A24586DD40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763035" y="4435636"/>
            <a:ext cx="791356" cy="347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CDE664-AB5B-4145-A585-6183F27FBB5D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207210" y="4435636"/>
            <a:ext cx="791356" cy="1677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4DC7A14-9C67-CF4B-872E-CA9768FD049A}"/>
              </a:ext>
            </a:extLst>
          </p:cNvPr>
          <p:cNvCxnSpPr>
            <a:stCxn id="12" idx="2"/>
            <a:endCxn id="8" idx="2"/>
          </p:cNvCxnSpPr>
          <p:nvPr/>
        </p:nvCxnSpPr>
        <p:spPr>
          <a:xfrm rot="5400000">
            <a:off x="6433157" y="1756012"/>
            <a:ext cx="6939" cy="5776700"/>
          </a:xfrm>
          <a:prstGeom prst="bentConnector3">
            <a:avLst>
              <a:gd name="adj1" fmla="val 5459576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5550F44F-47F4-5C42-8D78-AA29359A13D5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2534563" y="4491535"/>
            <a:ext cx="734585" cy="640021"/>
          </a:xfrm>
          <a:prstGeom prst="curvedConnector2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EDFF211-39AE-5E44-868A-33ED8052D632}"/>
              </a:ext>
            </a:extLst>
          </p:cNvPr>
          <p:cNvSpPr txBox="1">
            <a:spLocks/>
          </p:cNvSpPr>
          <p:nvPr/>
        </p:nvSpPr>
        <p:spPr>
          <a:xfrm>
            <a:off x="2060117" y="5178838"/>
            <a:ext cx="1015622" cy="4855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Seeds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ACAEB2F-966E-0F4C-8469-EC4402AB8906}"/>
              </a:ext>
            </a:extLst>
          </p:cNvPr>
          <p:cNvSpPr txBox="1">
            <a:spLocks/>
          </p:cNvSpPr>
          <p:nvPr/>
        </p:nvSpPr>
        <p:spPr>
          <a:xfrm>
            <a:off x="5377856" y="5178838"/>
            <a:ext cx="2228139" cy="485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Run </a:t>
            </a:r>
            <a:r>
              <a:rPr lang="en-US" altLang="zh-CN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i</a:t>
            </a:r>
            <a:r>
              <a:rPr lang="en-US" sz="24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teratively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D1769F-6D55-A841-BEBB-E2E3F69082D3}"/>
              </a:ext>
            </a:extLst>
          </p:cNvPr>
          <p:cNvSpPr/>
          <p:nvPr/>
        </p:nvSpPr>
        <p:spPr>
          <a:xfrm>
            <a:off x="3271054" y="4114544"/>
            <a:ext cx="3411941" cy="53328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373984-A2C2-1141-A5A9-ECD013465865}"/>
              </a:ext>
            </a:extLst>
          </p:cNvPr>
          <p:cNvSpPr/>
          <p:nvPr/>
        </p:nvSpPr>
        <p:spPr>
          <a:xfrm>
            <a:off x="7619004" y="4114544"/>
            <a:ext cx="1983193" cy="533288"/>
          </a:xfrm>
          <a:prstGeom prst="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B78B6B-E342-5742-9E81-4840D0F08CF6}"/>
              </a:ext>
            </a:extLst>
          </p:cNvPr>
          <p:cNvSpPr/>
          <p:nvPr/>
        </p:nvSpPr>
        <p:spPr>
          <a:xfrm>
            <a:off x="1724837" y="2056715"/>
            <a:ext cx="21515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Concept-to-Label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50009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0D06C8C-B65B-1542-A061-649F922D7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1267"/>
            <a:ext cx="11048999" cy="39240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Row/column header indication.</a:t>
            </a:r>
            <a:r>
              <a:rPr lang="zh-CN" altLang="en-US" sz="2400" b="1" dirty="0"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the upper-leftmost cell of the table has a specific word (e.g., “Methods”, “Algorithm”), the names on the corresponding columns/rows are more likely to have</a:t>
            </a:r>
            <a:r>
              <a:rPr lang="zh-CN" altLang="en-US" sz="2400" dirty="0"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label as the word indicates.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C44CE-CA73-9B49-B239-2E899E6FA4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b="20965"/>
          <a:stretch/>
        </p:blipFill>
        <p:spPr>
          <a:xfrm>
            <a:off x="2985280" y="3016558"/>
            <a:ext cx="5688512" cy="189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1BD791-3302-E84C-8019-C065FBA97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822" y="5075193"/>
            <a:ext cx="2993255" cy="4542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E7B5BD-27CE-E045-B482-97F80D301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077" y="4973101"/>
            <a:ext cx="2876786" cy="6696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162E68-0033-4E4F-A25D-6587F3285F1F}"/>
              </a:ext>
            </a:extLst>
          </p:cNvPr>
          <p:cNvSpPr/>
          <p:nvPr/>
        </p:nvSpPr>
        <p:spPr>
          <a:xfrm>
            <a:off x="3605559" y="3525056"/>
            <a:ext cx="1054377" cy="368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52C5FC-CC37-BB41-8A01-3AB699885A5A}"/>
                  </a:ext>
                </a:extLst>
              </p:cNvPr>
              <p:cNvSpPr/>
              <p:nvPr/>
            </p:nvSpPr>
            <p:spPr>
              <a:xfrm>
                <a:off x="4051739" y="5740064"/>
                <a:ext cx="359073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2B5B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 prediction </a:t>
                </a:r>
                <a14:m>
                  <m:oMath xmlns:m="http://schemas.openxmlformats.org/officeDocument/2006/math">
                    <m:r>
                      <a:rPr lang="el-GR" sz="2400" b="0" i="1">
                        <a:solidFill>
                          <a:srgbClr val="002B5B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𝜙</m:t>
                    </m:r>
                  </m:oMath>
                </a14:m>
                <a:endParaRPr lang="en-US" sz="2800" dirty="0">
                  <a:solidFill>
                    <a:srgbClr val="002B5B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52C5FC-CC37-BB41-8A01-3AB699885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739" y="5740064"/>
                <a:ext cx="3590730" cy="461665"/>
              </a:xfrm>
              <a:prstGeom prst="rect">
                <a:avLst/>
              </a:prstGeom>
              <a:blipFill>
                <a:blip r:embed="rId5"/>
                <a:stretch>
                  <a:fillRect l="-2465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B88888-16FA-E24C-B71B-FDF6F4A54686}"/>
                  </a:ext>
                </a:extLst>
              </p:cNvPr>
              <p:cNvSpPr/>
              <p:nvPr/>
            </p:nvSpPr>
            <p:spPr>
              <a:xfrm>
                <a:off x="7158120" y="5740064"/>
                <a:ext cx="365099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2B5B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word indication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2B5B"/>
                        </a:solidFill>
                        <a:latin typeface="Cambria Math" panose="02040503050406030204" pitchFamily="18" charset="0"/>
                        <a:ea typeface="Palatino" pitchFamily="2" charset="77"/>
                      </a:rPr>
                      <m:t>𝜓</m:t>
                    </m:r>
                  </m:oMath>
                </a14:m>
                <a:endParaRPr lang="en-US" sz="2400" dirty="0">
                  <a:solidFill>
                    <a:srgbClr val="002B5B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B88888-16FA-E24C-B71B-FDF6F4A546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8120" y="5740064"/>
                <a:ext cx="3650992" cy="461665"/>
              </a:xfrm>
              <a:prstGeom prst="rect">
                <a:avLst/>
              </a:prstGeom>
              <a:blipFill>
                <a:blip r:embed="rId6"/>
                <a:stretch>
                  <a:fillRect l="-2787" t="-13514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3D4F25-AFEE-4A4A-A100-C0495B654F01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5847104" y="5547002"/>
            <a:ext cx="676055" cy="193062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E54B80-E807-894E-A023-9360BE125AD0}"/>
              </a:ext>
            </a:extLst>
          </p:cNvPr>
          <p:cNvCxnSpPr>
            <a:cxnSpLocks/>
          </p:cNvCxnSpPr>
          <p:nvPr/>
        </p:nvCxnSpPr>
        <p:spPr>
          <a:xfrm flipH="1" flipV="1">
            <a:off x="7428506" y="5523034"/>
            <a:ext cx="129261" cy="221804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05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EEA85E1-6F12-4740-B5BC-EC646A7AD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709"/>
            <a:ext cx="10515600" cy="39240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Row/column type consistency.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ncept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the same column/row are likely to have the same type of label. For exampl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if we know “Precision” is a “metric”, then “Recall” is likely to be a “metric”.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F5DB9-7513-114C-8A84-0C06D4100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46" y="5147966"/>
            <a:ext cx="4040418" cy="516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D30ED6-3A6D-F748-9615-7E76D44B0A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b="20965"/>
          <a:stretch/>
        </p:blipFill>
        <p:spPr>
          <a:xfrm>
            <a:off x="3142936" y="3016393"/>
            <a:ext cx="5688512" cy="1895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31DFF60-579C-E941-8BA1-28740FED3D37}"/>
              </a:ext>
            </a:extLst>
          </p:cNvPr>
          <p:cNvSpPr/>
          <p:nvPr/>
        </p:nvSpPr>
        <p:spPr>
          <a:xfrm>
            <a:off x="4997736" y="3627246"/>
            <a:ext cx="3177509" cy="196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5ED44-ECF2-9348-B4C3-80E921A4A2E9}"/>
              </a:ext>
            </a:extLst>
          </p:cNvPr>
          <p:cNvSpPr/>
          <p:nvPr/>
        </p:nvSpPr>
        <p:spPr>
          <a:xfrm>
            <a:off x="6741776" y="5614585"/>
            <a:ext cx="3190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2B5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majority of the concepts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FBB7A6-E21C-B844-9EEC-F321BBF1437F}"/>
              </a:ext>
            </a:extLst>
          </p:cNvPr>
          <p:cNvCxnSpPr>
            <a:cxnSpLocks/>
          </p:cNvCxnSpPr>
          <p:nvPr/>
        </p:nvCxnSpPr>
        <p:spPr>
          <a:xfrm flipH="1" flipV="1">
            <a:off x="7204025" y="5396130"/>
            <a:ext cx="129261" cy="221804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25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B27F674-336E-EA4A-AC5B-DFA683D8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993" y="1526913"/>
            <a:ext cx="10484069" cy="392403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 context completeness</a:t>
            </a:r>
            <a:r>
              <a:rPr lang="en-US" altLang="zh-CN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table often </a:t>
            </a:r>
            <a:r>
              <a:rPr lang="en-US" sz="2400" b="1" dirty="0">
                <a:solidFill>
                  <a:srgbClr val="DCB439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covers all the three types</a:t>
            </a:r>
            <a:r>
              <a:rPr lang="en-US" sz="24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labels on its columns, rows, and caption, in order to provide complete contexts to explain the values in the cells. For example, if the caption has a dataset name and row names are methods, then the column names are likely to be metric.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AF9C1-59C5-A64B-83E4-B2CAB89C3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677" y="5625103"/>
            <a:ext cx="4125211" cy="561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552BBF-E8EA-5C4C-8D26-E42FF710B4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</a:blip>
          <a:srcRect b="20965"/>
          <a:stretch/>
        </p:blipFill>
        <p:spPr>
          <a:xfrm>
            <a:off x="3393771" y="3555762"/>
            <a:ext cx="5688512" cy="18951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7C2072-82D4-0E4D-80E9-0CCE4861853A}"/>
              </a:ext>
            </a:extLst>
          </p:cNvPr>
          <p:cNvSpPr/>
          <p:nvPr/>
        </p:nvSpPr>
        <p:spPr>
          <a:xfrm>
            <a:off x="6624574" y="3658571"/>
            <a:ext cx="784741" cy="1964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416AC-5EDE-B24A-BCA8-10611095F958}"/>
              </a:ext>
            </a:extLst>
          </p:cNvPr>
          <p:cNvSpPr/>
          <p:nvPr/>
        </p:nvSpPr>
        <p:spPr>
          <a:xfrm>
            <a:off x="4012145" y="4365573"/>
            <a:ext cx="1207435" cy="10853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E8BDEA-BD3B-714A-9884-AC0D34DF05F1}"/>
              </a:ext>
            </a:extLst>
          </p:cNvPr>
          <p:cNvSpPr/>
          <p:nvPr/>
        </p:nvSpPr>
        <p:spPr>
          <a:xfrm>
            <a:off x="5219580" y="4159352"/>
            <a:ext cx="3235036" cy="20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11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0EC7-D647-C146-BE6B-339E1059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0444-BB66-6444-9EA1-058FD766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Extracting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conditional</a:t>
            </a:r>
            <a:r>
              <a:rPr lang="zh-CN" altLang="en-US" b="1" dirty="0">
                <a:solidFill>
                  <a:srgbClr val="C00000"/>
                </a:solidFill>
              </a:rPr>
              <a:t> </a:t>
            </a:r>
            <a:r>
              <a:rPr lang="en-US" altLang="zh-CN" b="1" dirty="0">
                <a:solidFill>
                  <a:srgbClr val="C00000"/>
                </a:solidFill>
              </a:rPr>
              <a:t>statements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biomedical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literature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(KDD’19,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EMNLP’19,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TCBB)</a:t>
            </a:r>
          </a:p>
          <a:p>
            <a:r>
              <a:rPr lang="en-US" altLang="zh-CN" dirty="0"/>
              <a:t>Extracting</a:t>
            </a:r>
            <a:r>
              <a:rPr lang="zh-CN" altLang="en-US" dirty="0"/>
              <a:t> </a:t>
            </a:r>
            <a:r>
              <a:rPr lang="en-US" altLang="zh-CN" b="1" dirty="0"/>
              <a:t>experimental</a:t>
            </a:r>
            <a:r>
              <a:rPr lang="zh-CN" altLang="en-US" b="1" dirty="0"/>
              <a:t> </a:t>
            </a:r>
            <a:r>
              <a:rPr lang="en-US" altLang="zh-CN" b="1" dirty="0"/>
              <a:t>evidence</a:t>
            </a:r>
            <a:r>
              <a:rPr lang="zh-CN" altLang="en-US" b="1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(WWW’20)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BBFFE-E6B6-7644-B066-EDA4EBBF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7BEBB4-5EC0-DC44-97DB-144D4E456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2444100"/>
              </p:ext>
            </p:extLst>
          </p:nvPr>
        </p:nvGraphicFramePr>
        <p:xfrm>
          <a:off x="1934029" y="3091543"/>
          <a:ext cx="8128000" cy="3548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21576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Learning-based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6F14D0C-2071-DA45-9326-15560F3F7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3128" y="1875249"/>
            <a:ext cx="5102931" cy="3978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Semantic concept embeddings </a:t>
            </a:r>
            <a:r>
              <a: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(BERT</a:t>
            </a:r>
            <a:r>
              <a:rPr lang="en-US" sz="2000" baseline="30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[1]</a:t>
            </a:r>
            <a:r>
              <a: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b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BEE51F-304B-7C49-95ED-2BEE60251269}"/>
              </a:ext>
            </a:extLst>
          </p:cNvPr>
          <p:cNvSpPr/>
          <p:nvPr/>
        </p:nvSpPr>
        <p:spPr>
          <a:xfrm>
            <a:off x="401042" y="6224861"/>
            <a:ext cx="9553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[1] Devlin et al., BERT: Pre-training of Deep Bidirectional Transformers for Language Understanding. In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NAACL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2019.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Gui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et al., Embedding learning with events in heterogeneous information networks. In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TKDE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2017.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911C7F-F2FE-B449-87C5-3392AC705BE6}"/>
              </a:ext>
            </a:extLst>
          </p:cNvPr>
          <p:cNvSpPr/>
          <p:nvPr/>
        </p:nvSpPr>
        <p:spPr>
          <a:xfrm>
            <a:off x="1912280" y="2379020"/>
            <a:ext cx="60093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[Paper text] </a:t>
            </a:r>
            <a:r>
              <a:rPr lang="en-US" sz="1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the other hand, the proposed </a:t>
            </a: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CCR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en-US" sz="1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improve the </a:t>
            </a: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of both precision and recall</a:t>
            </a:r>
            <a:r>
              <a:rPr lang="en-US" sz="1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 the two single models. Meanwhile, </a:t>
            </a: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CCR</a:t>
            </a:r>
            <a:r>
              <a:rPr lang="en-US" sz="1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performs best </a:t>
            </a: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among all the methods</a:t>
            </a:r>
            <a:r>
              <a:rPr lang="en-US" sz="1600" dirty="0">
                <a:solidFill>
                  <a:srgbClr val="231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terms of both </a:t>
            </a:r>
            <a:r>
              <a:rPr lang="en-US" sz="1600" u="sng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 and accuracy score.</a:t>
            </a:r>
            <a:endParaRPr lang="en-US" sz="1600" b="0" i="0" u="sng" dirty="0"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5B470-83EF-954F-B0BB-75C0A0E466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" r="7687" b="20965"/>
          <a:stretch/>
        </p:blipFill>
        <p:spPr>
          <a:xfrm>
            <a:off x="1912280" y="4229645"/>
            <a:ext cx="3530227" cy="135615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EF87B7-BEE3-9346-B764-59F1B8B47317}"/>
              </a:ext>
            </a:extLst>
          </p:cNvPr>
          <p:cNvSpPr/>
          <p:nvPr/>
        </p:nvSpPr>
        <p:spPr>
          <a:xfrm>
            <a:off x="5628675" y="5284882"/>
            <a:ext cx="629676" cy="2516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1B925A2-EF04-2640-B918-62286C658D5D}"/>
              </a:ext>
            </a:extLst>
          </p:cNvPr>
          <p:cNvSpPr/>
          <p:nvPr/>
        </p:nvSpPr>
        <p:spPr>
          <a:xfrm>
            <a:off x="6009216" y="4888455"/>
            <a:ext cx="629677" cy="25164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0.727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C42FA97-5FE0-1949-99E8-7A3F9033BBC6}"/>
              </a:ext>
            </a:extLst>
          </p:cNvPr>
          <p:cNvSpPr/>
          <p:nvPr/>
        </p:nvSpPr>
        <p:spPr>
          <a:xfrm>
            <a:off x="6009215" y="4492028"/>
            <a:ext cx="629677" cy="25164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37BC6F1-9540-644A-BD5D-0AD2D3030430}"/>
              </a:ext>
            </a:extLst>
          </p:cNvPr>
          <p:cNvSpPr/>
          <p:nvPr/>
        </p:nvSpPr>
        <p:spPr>
          <a:xfrm>
            <a:off x="6419875" y="5284881"/>
            <a:ext cx="629677" cy="2516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EC49EB-C27A-0442-AA22-9CA12000DA50}"/>
              </a:ext>
            </a:extLst>
          </p:cNvPr>
          <p:cNvCxnSpPr>
            <a:stCxn id="11" idx="2"/>
            <a:endCxn id="10" idx="0"/>
          </p:cNvCxnSpPr>
          <p:nvPr/>
        </p:nvCxnSpPr>
        <p:spPr>
          <a:xfrm>
            <a:off x="6324054" y="4743671"/>
            <a:ext cx="1" cy="14478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B931F1-AD7F-CA4D-8EAD-7745F885CC9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5943513" y="5140098"/>
            <a:ext cx="205329" cy="14478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F3687A-1961-0B4F-95D3-838F53E81DA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499270" y="5138193"/>
            <a:ext cx="235444" cy="1466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D5FC57-F40C-5C4F-9FBB-4DA69B4BD275}"/>
              </a:ext>
            </a:extLst>
          </p:cNvPr>
          <p:cNvSpPr/>
          <p:nvPr/>
        </p:nvSpPr>
        <p:spPr>
          <a:xfrm>
            <a:off x="6824145" y="4734041"/>
            <a:ext cx="629677" cy="251643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0.953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99FF59F-220E-D945-8E30-025A1E053AC2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6638892" y="4617850"/>
            <a:ext cx="329571" cy="112623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E8C7D78-AA85-E549-AB85-547E8558E5F7}"/>
              </a:ext>
            </a:extLst>
          </p:cNvPr>
          <p:cNvSpPr/>
          <p:nvPr/>
        </p:nvSpPr>
        <p:spPr>
          <a:xfrm>
            <a:off x="7254881" y="5130469"/>
            <a:ext cx="629676" cy="25164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F275B2-6562-434D-ACC6-5F17D265ACDA}"/>
              </a:ext>
            </a:extLst>
          </p:cNvPr>
          <p:cNvSpPr/>
          <p:nvPr/>
        </p:nvSpPr>
        <p:spPr>
          <a:xfrm>
            <a:off x="7138983" y="4325792"/>
            <a:ext cx="629677" cy="25164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118478-3250-8140-8B50-356620435A31}"/>
              </a:ext>
            </a:extLst>
          </p:cNvPr>
          <p:cNvCxnSpPr>
            <a:cxnSpLocks/>
            <a:stCxn id="18" idx="0"/>
            <a:endCxn id="16" idx="2"/>
          </p:cNvCxnSpPr>
          <p:nvPr/>
        </p:nvCxnSpPr>
        <p:spPr>
          <a:xfrm flipH="1" flipV="1">
            <a:off x="7138984" y="4985684"/>
            <a:ext cx="430735" cy="14478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467572-6B6B-DD4E-AF06-095335FA266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268569" y="4577435"/>
            <a:ext cx="185253" cy="15303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61E7414-CC83-534B-8723-CBF798B92BF4}"/>
              </a:ext>
            </a:extLst>
          </p:cNvPr>
          <p:cNvCxnSpPr/>
          <p:nvPr/>
        </p:nvCxnSpPr>
        <p:spPr>
          <a:xfrm>
            <a:off x="5825787" y="4314842"/>
            <a:ext cx="1768570" cy="1210732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96710E8-88CD-E949-B3A2-6A0942590397}"/>
              </a:ext>
            </a:extLst>
          </p:cNvPr>
          <p:cNvCxnSpPr>
            <a:cxnSpLocks/>
          </p:cNvCxnSpPr>
          <p:nvPr/>
        </p:nvCxnSpPr>
        <p:spPr>
          <a:xfrm flipV="1">
            <a:off x="5346686" y="4888455"/>
            <a:ext cx="550283" cy="249738"/>
          </a:xfrm>
          <a:prstGeom prst="straightConnector1">
            <a:avLst/>
          </a:prstGeom>
          <a:ln w="12700"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071A44B-6D7D-C844-A3A8-0AFFD92AA830}"/>
              </a:ext>
            </a:extLst>
          </p:cNvPr>
          <p:cNvCxnSpPr/>
          <p:nvPr/>
        </p:nvCxnSpPr>
        <p:spPr>
          <a:xfrm>
            <a:off x="1891098" y="3639660"/>
            <a:ext cx="6033945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5B4C8EA-8FD6-5D4A-ABB8-D8DB16A17FAB}"/>
              </a:ext>
            </a:extLst>
          </p:cNvPr>
          <p:cNvCxnSpPr>
            <a:cxnSpLocks/>
          </p:cNvCxnSpPr>
          <p:nvPr/>
        </p:nvCxnSpPr>
        <p:spPr>
          <a:xfrm flipV="1">
            <a:off x="8013916" y="2012359"/>
            <a:ext cx="0" cy="3733791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B82611D-35AD-3A41-9805-894D44A4E3A0}"/>
              </a:ext>
            </a:extLst>
          </p:cNvPr>
          <p:cNvSpPr/>
          <p:nvPr/>
        </p:nvSpPr>
        <p:spPr>
          <a:xfrm>
            <a:off x="8091295" y="2597087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LEMON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AE6D9A51-3C1A-5F41-B2DB-ADFD2650DD7E}"/>
              </a:ext>
            </a:extLst>
          </p:cNvPr>
          <p:cNvSpPr/>
          <p:nvPr/>
        </p:nvSpPr>
        <p:spPr>
          <a:xfrm>
            <a:off x="8085956" y="2972344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3D89AF1-BFEB-3D4A-B35D-0E04DC1E346C}"/>
              </a:ext>
            </a:extLst>
          </p:cNvPr>
          <p:cNvSpPr/>
          <p:nvPr/>
        </p:nvSpPr>
        <p:spPr>
          <a:xfrm>
            <a:off x="8080617" y="3339367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197CB35-D9CA-4247-B49A-13F20A132A18}"/>
              </a:ext>
            </a:extLst>
          </p:cNvPr>
          <p:cNvSpPr/>
          <p:nvPr/>
        </p:nvSpPr>
        <p:spPr>
          <a:xfrm>
            <a:off x="8082696" y="3685663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BFCC379-3EAD-2F4B-887E-12A276254A53}"/>
              </a:ext>
            </a:extLst>
          </p:cNvPr>
          <p:cNvSpPr/>
          <p:nvPr/>
        </p:nvSpPr>
        <p:spPr>
          <a:xfrm>
            <a:off x="8610600" y="2176368"/>
            <a:ext cx="1635341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Seen Concepts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26CF1F8-AD71-3748-90FC-2088341D4B56}"/>
              </a:ext>
            </a:extLst>
          </p:cNvPr>
          <p:cNvSpPr/>
          <p:nvPr/>
        </p:nvSpPr>
        <p:spPr>
          <a:xfrm>
            <a:off x="8091294" y="4432213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CCR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BAC126-358D-7E45-8E4B-7F38C88241E1}"/>
              </a:ext>
            </a:extLst>
          </p:cNvPr>
          <p:cNvSpPr/>
          <p:nvPr/>
        </p:nvSpPr>
        <p:spPr>
          <a:xfrm>
            <a:off x="8091294" y="4752097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DFA7C11-41D3-434D-82A8-3689E29655C6}"/>
              </a:ext>
            </a:extLst>
          </p:cNvPr>
          <p:cNvSpPr/>
          <p:nvPr/>
        </p:nvSpPr>
        <p:spPr>
          <a:xfrm>
            <a:off x="8610601" y="4021198"/>
            <a:ext cx="1635341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Unseen Concepts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366342E-64CC-0E4E-9534-1FDAA48BA99E}"/>
              </a:ext>
            </a:extLst>
          </p:cNvPr>
          <p:cNvSpPr/>
          <p:nvPr/>
        </p:nvSpPr>
        <p:spPr>
          <a:xfrm>
            <a:off x="8085506" y="5008079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A07BF0-0005-9143-A67D-79B0E87B9723}"/>
              </a:ext>
            </a:extLst>
          </p:cNvPr>
          <p:cNvSpPr/>
          <p:nvPr/>
        </p:nvSpPr>
        <p:spPr>
          <a:xfrm>
            <a:off x="9883358" y="2591046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1E298AA-B919-FD41-BD0B-31FFC549112E}"/>
              </a:ext>
            </a:extLst>
          </p:cNvPr>
          <p:cNvSpPr/>
          <p:nvPr/>
        </p:nvSpPr>
        <p:spPr>
          <a:xfrm>
            <a:off x="9878019" y="2966303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1FADE04-73E3-F448-9705-CD41EF56453B}"/>
              </a:ext>
            </a:extLst>
          </p:cNvPr>
          <p:cNvSpPr/>
          <p:nvPr/>
        </p:nvSpPr>
        <p:spPr>
          <a:xfrm>
            <a:off x="9872680" y="3333326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Metric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A50EE1F-227F-9844-9531-56FCCBB2ACF4}"/>
              </a:ext>
            </a:extLst>
          </p:cNvPr>
          <p:cNvSpPr/>
          <p:nvPr/>
        </p:nvSpPr>
        <p:spPr>
          <a:xfrm>
            <a:off x="9874759" y="3679622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D2EA13E8-7CF3-8640-A4C6-A6097BA14B40}"/>
              </a:ext>
            </a:extLst>
          </p:cNvPr>
          <p:cNvSpPr/>
          <p:nvPr/>
        </p:nvSpPr>
        <p:spPr>
          <a:xfrm>
            <a:off x="9883357" y="4426172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CB0D2751-FC8C-2344-B21C-FD79B4A16F92}"/>
              </a:ext>
            </a:extLst>
          </p:cNvPr>
          <p:cNvSpPr/>
          <p:nvPr/>
        </p:nvSpPr>
        <p:spPr>
          <a:xfrm>
            <a:off x="9883357" y="4746056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CE8345A-AEFB-CB4E-9AAF-EBD508424DD0}"/>
              </a:ext>
            </a:extLst>
          </p:cNvPr>
          <p:cNvSpPr/>
          <p:nvPr/>
        </p:nvSpPr>
        <p:spPr>
          <a:xfrm>
            <a:off x="9877569" y="5002038"/>
            <a:ext cx="837446" cy="251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E1F540C-34CC-A343-ACEF-5872F9F10082}"/>
              </a:ext>
            </a:extLst>
          </p:cNvPr>
          <p:cNvCxnSpPr>
            <a:cxnSpLocks/>
          </p:cNvCxnSpPr>
          <p:nvPr/>
        </p:nvCxnSpPr>
        <p:spPr>
          <a:xfrm>
            <a:off x="8928740" y="4564854"/>
            <a:ext cx="999064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7B329BD-3695-5A49-97F5-3B9779607232}"/>
              </a:ext>
            </a:extLst>
          </p:cNvPr>
          <p:cNvCxnSpPr>
            <a:cxnSpLocks/>
          </p:cNvCxnSpPr>
          <p:nvPr/>
        </p:nvCxnSpPr>
        <p:spPr>
          <a:xfrm>
            <a:off x="8928740" y="4902396"/>
            <a:ext cx="999064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C1E49BF1-6C81-5B45-92AA-679B88D34F4A}"/>
              </a:ext>
            </a:extLst>
          </p:cNvPr>
          <p:cNvSpPr txBox="1">
            <a:spLocks/>
          </p:cNvSpPr>
          <p:nvPr/>
        </p:nvSpPr>
        <p:spPr>
          <a:xfrm>
            <a:off x="2563128" y="3751033"/>
            <a:ext cx="5221226" cy="3424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DEB406"/>
              </a:buClr>
              <a:buSzPct val="70000"/>
              <a:buFontTx/>
              <a:buBlip>
                <a:blip r:embed="rId3"/>
              </a:buBlip>
              <a:defRPr sz="2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685800" indent="-27432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4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20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DEB406"/>
              </a:buClr>
              <a:buFont typeface="Arial"/>
              <a:buChar char="•"/>
              <a:defRPr sz="1800" b="0" i="0" kern="1200">
                <a:solidFill>
                  <a:srgbClr val="002B5B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Structural concept embeddings </a:t>
            </a:r>
            <a:r>
              <a: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(HEBE</a:t>
            </a:r>
            <a:r>
              <a:rPr lang="en-US" sz="2000" baseline="30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[2]</a:t>
            </a:r>
            <a:r>
              <a:rPr lang="en-US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br>
              <a: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endParaRPr lang="en-US" sz="20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DB6E3B-8668-3442-9FAF-4B65539C2FE5}"/>
              </a:ext>
            </a:extLst>
          </p:cNvPr>
          <p:cNvCxnSpPr>
            <a:cxnSpLocks/>
          </p:cNvCxnSpPr>
          <p:nvPr/>
        </p:nvCxnSpPr>
        <p:spPr>
          <a:xfrm>
            <a:off x="8928740" y="2731497"/>
            <a:ext cx="999064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D86316-49AE-4C4D-AFC2-04EE2B1497DF}"/>
              </a:ext>
            </a:extLst>
          </p:cNvPr>
          <p:cNvCxnSpPr>
            <a:cxnSpLocks/>
          </p:cNvCxnSpPr>
          <p:nvPr/>
        </p:nvCxnSpPr>
        <p:spPr>
          <a:xfrm>
            <a:off x="8928740" y="3130453"/>
            <a:ext cx="999064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3565C3F-7565-7B4E-9944-481111715585}"/>
              </a:ext>
            </a:extLst>
          </p:cNvPr>
          <p:cNvCxnSpPr>
            <a:cxnSpLocks/>
          </p:cNvCxnSpPr>
          <p:nvPr/>
        </p:nvCxnSpPr>
        <p:spPr>
          <a:xfrm>
            <a:off x="8928740" y="3493642"/>
            <a:ext cx="999064" cy="0"/>
          </a:xfrm>
          <a:prstGeom prst="straightConnector1">
            <a:avLst/>
          </a:prstGeom>
          <a:ln w="127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800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</a:t>
            </a:r>
            <a:r>
              <a:rPr lang="zh-CN" altLang="en-US" dirty="0"/>
              <a:t> </a:t>
            </a:r>
            <a:r>
              <a:rPr lang="en-US" altLang="zh-CN" dirty="0" err="1"/>
              <a:t>Tablepedia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82495B-D617-B245-9D24-0019A958A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330" y="1575826"/>
            <a:ext cx="5071340" cy="4963086"/>
          </a:xfrm>
          <a:prstGeom prst="rect">
            <a:avLst/>
          </a:pr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57867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96"/>
            <a:ext cx="10515600" cy="1325563"/>
          </a:xfrm>
        </p:spPr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32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784771-5581-6F49-A920-A2FDD8B8F4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978" b="18954"/>
          <a:stretch/>
        </p:blipFill>
        <p:spPr>
          <a:xfrm>
            <a:off x="4234355" y="4159358"/>
            <a:ext cx="2558957" cy="19516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AC23C3-6042-6A4C-9EED-060702E55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453" y="1848335"/>
            <a:ext cx="7775138" cy="18922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4B5F90-C51C-0E42-9BE3-47886D652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035" r="29977" b="18954"/>
          <a:stretch/>
        </p:blipFill>
        <p:spPr>
          <a:xfrm>
            <a:off x="6793312" y="4159359"/>
            <a:ext cx="1071349" cy="195161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5B67B7D-EBF0-FE47-BF02-BC679E2793C8}"/>
              </a:ext>
            </a:extLst>
          </p:cNvPr>
          <p:cNvCxnSpPr>
            <a:cxnSpLocks/>
            <a:endCxn id="26" idx="3"/>
          </p:cNvCxnSpPr>
          <p:nvPr/>
        </p:nvCxnSpPr>
        <p:spPr>
          <a:xfrm flipH="1">
            <a:off x="4057172" y="4551895"/>
            <a:ext cx="409428" cy="11195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155BFC7-2D92-7944-BD1D-1FF3CC297585}"/>
              </a:ext>
            </a:extLst>
          </p:cNvPr>
          <p:cNvSpPr/>
          <p:nvPr/>
        </p:nvSpPr>
        <p:spPr>
          <a:xfrm>
            <a:off x="3375575" y="4494575"/>
            <a:ext cx="6815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 &gt; L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0A90A7F-12E1-5448-B6EB-4B30C5B9B857}"/>
              </a:ext>
            </a:extLst>
          </p:cNvPr>
          <p:cNvCxnSpPr>
            <a:cxnSpLocks/>
          </p:cNvCxnSpPr>
          <p:nvPr/>
        </p:nvCxnSpPr>
        <p:spPr>
          <a:xfrm flipH="1" flipV="1">
            <a:off x="4053222" y="4663852"/>
            <a:ext cx="413377" cy="8422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E6DC15-A73B-0645-A631-09AE9EE4D2F1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7944506" y="4899095"/>
            <a:ext cx="334459" cy="10331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1F4DE47-7893-384E-8A18-2A9BC8D6BA9B}"/>
              </a:ext>
            </a:extLst>
          </p:cNvPr>
          <p:cNvSpPr/>
          <p:nvPr/>
        </p:nvSpPr>
        <p:spPr>
          <a:xfrm>
            <a:off x="8278965" y="4833129"/>
            <a:ext cx="978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E1 &gt; E2 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16FB77-7322-0A4C-A9B3-7C7D56CBAAA9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7944506" y="5002406"/>
            <a:ext cx="334459" cy="1524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3B1C174-51F5-7844-8E7A-5D3A1AE447B2}"/>
              </a:ext>
            </a:extLst>
          </p:cNvPr>
          <p:cNvCxnSpPr>
            <a:cxnSpLocks/>
          </p:cNvCxnSpPr>
          <p:nvPr/>
        </p:nvCxnSpPr>
        <p:spPr>
          <a:xfrm flipH="1">
            <a:off x="4057173" y="5388731"/>
            <a:ext cx="409426" cy="1782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6CB5D96-215B-4347-A8BB-56E206A7EB94}"/>
              </a:ext>
            </a:extLst>
          </p:cNvPr>
          <p:cNvSpPr/>
          <p:nvPr/>
        </p:nvSpPr>
        <p:spPr>
          <a:xfrm>
            <a:off x="2676577" y="5380846"/>
            <a:ext cx="1383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A2 &gt; A1 &gt; A3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75F785-0CAC-7E4B-A27B-1B633CACA251}"/>
              </a:ext>
            </a:extLst>
          </p:cNvPr>
          <p:cNvCxnSpPr>
            <a:cxnSpLocks/>
          </p:cNvCxnSpPr>
          <p:nvPr/>
        </p:nvCxnSpPr>
        <p:spPr>
          <a:xfrm flipH="1" flipV="1">
            <a:off x="4057172" y="5566948"/>
            <a:ext cx="409427" cy="152452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1F3FB1F-E676-5049-A539-716E36F9D0EF}"/>
              </a:ext>
            </a:extLst>
          </p:cNvPr>
          <p:cNvSpPr/>
          <p:nvPr/>
        </p:nvSpPr>
        <p:spPr>
          <a:xfrm>
            <a:off x="8271227" y="5719400"/>
            <a:ext cx="16101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R+L is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best!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3BDFC4-136D-AC44-B86F-BB9614B0D492}"/>
              </a:ext>
            </a:extLst>
          </p:cNvPr>
          <p:cNvCxnSpPr>
            <a:cxnSpLocks/>
          </p:cNvCxnSpPr>
          <p:nvPr/>
        </p:nvCxnSpPr>
        <p:spPr>
          <a:xfrm>
            <a:off x="7922583" y="5922820"/>
            <a:ext cx="334459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855B5FA-8ED2-154F-8A52-465C680D947A}"/>
              </a:ext>
            </a:extLst>
          </p:cNvPr>
          <p:cNvSpPr/>
          <p:nvPr/>
        </p:nvSpPr>
        <p:spPr>
          <a:xfrm>
            <a:off x="1971814" y="4775809"/>
            <a:ext cx="2432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Learning.</a:t>
            </a:r>
            <a:endParaRPr lang="en-US" dirty="0">
              <a:solidFill>
                <a:srgbClr val="002B5B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26616B7-E79A-224A-BDA7-10AF1565D3BE}"/>
              </a:ext>
            </a:extLst>
          </p:cNvPr>
          <p:cNvSpPr/>
          <p:nvPr/>
        </p:nvSpPr>
        <p:spPr>
          <a:xfrm>
            <a:off x="2482357" y="5684385"/>
            <a:ext cx="18132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</a:p>
          <a:p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effective.</a:t>
            </a:r>
            <a:endParaRPr lang="en-US" dirty="0">
              <a:solidFill>
                <a:srgbClr val="002B5B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70C1B9-3344-CE49-8F6F-02C9FEA049B6}"/>
              </a:ext>
            </a:extLst>
          </p:cNvPr>
          <p:cNvSpPr/>
          <p:nvPr/>
        </p:nvSpPr>
        <p:spPr>
          <a:xfrm>
            <a:off x="8089811" y="4280589"/>
            <a:ext cx="26572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structural.</a:t>
            </a:r>
            <a:endParaRPr lang="en-US" dirty="0">
              <a:solidFill>
                <a:srgbClr val="002B5B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2DE9BD-9FC9-9D49-A010-8C47E0000BE0}"/>
              </a:ext>
            </a:extLst>
          </p:cNvPr>
          <p:cNvSpPr/>
          <p:nvPr/>
        </p:nvSpPr>
        <p:spPr>
          <a:xfrm>
            <a:off x="6022623" y="6057954"/>
            <a:ext cx="3858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Five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(Three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plus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Two)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best!</a:t>
            </a:r>
            <a:r>
              <a:rPr lang="zh-CN" altLang="en-US" sz="14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02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010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BC83A-E9BC-7D43-9DFD-E49EE864E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2530"/>
            <a:ext cx="11912980" cy="302836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597FC9-DA17-7947-9E11-ABEAE9026DDD}"/>
              </a:ext>
            </a:extLst>
          </p:cNvPr>
          <p:cNvSpPr/>
          <p:nvPr/>
        </p:nvSpPr>
        <p:spPr>
          <a:xfrm>
            <a:off x="2507998" y="4973458"/>
            <a:ext cx="71760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consistency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(Rule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Semantic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effective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 err="1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structrual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best!</a:t>
            </a:r>
            <a:r>
              <a:rPr lang="zh-CN" altLang="en-US" sz="1800" dirty="0">
                <a:solidFill>
                  <a:srgbClr val="002B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rgbClr val="002B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05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ED5C72-BCD2-E540-A435-53A221750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113" y="1454702"/>
            <a:ext cx="4619978" cy="5266773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RecSys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D2E527-BFF9-CB4D-80A6-9B59BE509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122" y="1454701"/>
            <a:ext cx="6786441" cy="342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23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Results:</a:t>
            </a:r>
            <a:r>
              <a:rPr lang="zh-CN" altLang="en-US" dirty="0"/>
              <a:t> </a:t>
            </a:r>
            <a:r>
              <a:rPr lang="en-US" dirty="0"/>
              <a:t>Ask</a:t>
            </a:r>
            <a:r>
              <a:rPr lang="en-US" altLang="zh-CN" dirty="0"/>
              <a:t>ing</a:t>
            </a:r>
            <a:r>
              <a:rPr lang="zh-CN" altLang="en-US" dirty="0"/>
              <a:t> </a:t>
            </a:r>
            <a:r>
              <a:rPr lang="en-US" altLang="zh-CN" dirty="0"/>
              <a:t>ERD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20C82-ADB2-D846-8AC7-A6528A6C5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09" y="1515243"/>
            <a:ext cx="4857856" cy="5087160"/>
          </a:xfrm>
          <a:prstGeom prst="rect">
            <a:avLst/>
          </a:prstGeom>
          <a:ln w="381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F071DD-C342-4643-9E9C-1B471B05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032" y="1499477"/>
            <a:ext cx="4866366" cy="5102926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608189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5D3F1-23CC-A94D-8431-7B1B365BF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Structuring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dirty="0"/>
              <a:t>Knowle</a:t>
            </a:r>
            <a:r>
              <a:rPr lang="en-US" altLang="zh-CN" dirty="0"/>
              <a:t>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CBAA7-6D1B-3447-859A-CE6141E45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7F5261F9-7D90-9749-B7E9-2A863BE97258}"/>
              </a:ext>
            </a:extLst>
          </p:cNvPr>
          <p:cNvSpPr>
            <a:spLocks/>
          </p:cNvSpPr>
          <p:nvPr/>
        </p:nvSpPr>
        <p:spPr>
          <a:xfrm>
            <a:off x="1950936" y="2710365"/>
            <a:ext cx="637825" cy="36576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6A0171-F9F0-BD45-97FE-F49FCD3737A9}"/>
              </a:ext>
            </a:extLst>
          </p:cNvPr>
          <p:cNvSpPr/>
          <p:nvPr/>
        </p:nvSpPr>
        <p:spPr>
          <a:xfrm>
            <a:off x="1931746" y="2462295"/>
            <a:ext cx="51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ML</a:t>
            </a:r>
            <a:endParaRPr lang="en-US" dirty="0">
              <a:solidFill>
                <a:srgbClr val="C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D0BFD1-1551-A945-AFFC-3B83E5A0E73C}"/>
              </a:ext>
            </a:extLst>
          </p:cNvPr>
          <p:cNvSpPr/>
          <p:nvPr/>
        </p:nvSpPr>
        <p:spPr>
          <a:xfrm>
            <a:off x="225830" y="3578227"/>
            <a:ext cx="16482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Scientific</a:t>
            </a:r>
            <a:r>
              <a:rPr lang="zh-CN" altLang="en-US" sz="1400" dirty="0">
                <a:solidFill>
                  <a:srgbClr val="01206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literature</a:t>
            </a:r>
            <a:endParaRPr lang="en-US" sz="1400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621C3D-D245-2549-8411-9A9C368B92A3}"/>
              </a:ext>
            </a:extLst>
          </p:cNvPr>
          <p:cNvSpPr/>
          <p:nvPr/>
        </p:nvSpPr>
        <p:spPr>
          <a:xfrm>
            <a:off x="2707088" y="3578227"/>
            <a:ext cx="23535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Scientific</a:t>
            </a:r>
            <a:r>
              <a:rPr lang="zh-CN" altLang="en-US" sz="1400" dirty="0">
                <a:solidFill>
                  <a:srgbClr val="01206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zh-CN" altLang="en-US" sz="1400" dirty="0">
                <a:solidFill>
                  <a:srgbClr val="01206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06B951-C89A-7942-9969-214990181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30" y="2091428"/>
            <a:ext cx="1625600" cy="149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BC5AC0-AB2A-BE43-9B85-7CB942BA3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975" y="2233877"/>
            <a:ext cx="2336800" cy="1295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F720ACB-00E6-E141-8238-8E6C5D65F8AF}"/>
              </a:ext>
            </a:extLst>
          </p:cNvPr>
          <p:cNvSpPr/>
          <p:nvPr/>
        </p:nvSpPr>
        <p:spPr>
          <a:xfrm>
            <a:off x="225830" y="3940659"/>
            <a:ext cx="1528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Unstructured</a:t>
            </a:r>
            <a:endParaRPr lang="en-US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DA0102-8550-4549-A6E9-AECCFD349CF3}"/>
              </a:ext>
            </a:extLst>
          </p:cNvPr>
          <p:cNvSpPr/>
          <p:nvPr/>
        </p:nvSpPr>
        <p:spPr>
          <a:xfrm>
            <a:off x="3146370" y="3934954"/>
            <a:ext cx="126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Structured</a:t>
            </a:r>
            <a:endParaRPr lang="en-US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9D6A14-2CFC-DB41-9CAB-63B0E566C8F5}"/>
              </a:ext>
            </a:extLst>
          </p:cNvPr>
          <p:cNvSpPr/>
          <p:nvPr/>
        </p:nvSpPr>
        <p:spPr>
          <a:xfrm>
            <a:off x="5332430" y="2091428"/>
            <a:ext cx="685957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2000" dirty="0">
                <a:solidFill>
                  <a:schemeClr val="tx1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LeBron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James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returning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Miami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Heat…”</a:t>
            </a:r>
          </a:p>
          <a:p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Find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u="sng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sz="2000" u="sng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u="sng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LeBron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James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returning</a:t>
            </a:r>
            <a:r>
              <a:rPr lang="zh-CN" altLang="en-US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Miami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EE1A3C-395D-B846-A490-143ED2BF6CFA}"/>
              </a:ext>
            </a:extLst>
          </p:cNvPr>
          <p:cNvSpPr/>
          <p:nvPr/>
        </p:nvSpPr>
        <p:spPr>
          <a:xfrm>
            <a:off x="5471755" y="3487053"/>
            <a:ext cx="1981985" cy="91440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LeBron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James</a:t>
            </a:r>
            <a:endParaRPr lang="en-US" sz="2000" dirty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D66649E-9844-2A44-9256-2B8255FE426A}"/>
              </a:ext>
            </a:extLst>
          </p:cNvPr>
          <p:cNvSpPr/>
          <p:nvPr/>
        </p:nvSpPr>
        <p:spPr>
          <a:xfrm>
            <a:off x="10043755" y="3487053"/>
            <a:ext cx="1981985" cy="91440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Miami</a:t>
            </a:r>
            <a:b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Heat</a:t>
            </a:r>
            <a:endParaRPr lang="en-US" sz="2000" dirty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A95B2A-E62D-524D-A4C3-D9F64BC18930}"/>
              </a:ext>
            </a:extLst>
          </p:cNvPr>
          <p:cNvSpPr/>
          <p:nvPr/>
        </p:nvSpPr>
        <p:spPr>
          <a:xfrm>
            <a:off x="7062906" y="4885337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Named</a:t>
            </a:r>
            <a:r>
              <a:rPr lang="zh-CN" altLang="en-US" i="1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B0C9037-13C5-6A40-8AA8-EBF240ECA2D0}"/>
              </a:ext>
            </a:extLst>
          </p:cNvPr>
          <p:cNvCxnSpPr/>
          <p:nvPr/>
        </p:nvCxnSpPr>
        <p:spPr>
          <a:xfrm>
            <a:off x="7062906" y="4401453"/>
            <a:ext cx="390834" cy="48388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97E4E7-9DAC-514A-BBCE-28975888F66B}"/>
              </a:ext>
            </a:extLst>
          </p:cNvPr>
          <p:cNvCxnSpPr>
            <a:cxnSpLocks/>
          </p:cNvCxnSpPr>
          <p:nvPr/>
        </p:nvCxnSpPr>
        <p:spPr>
          <a:xfrm flipH="1">
            <a:off x="8595955" y="4252863"/>
            <a:ext cx="1524002" cy="63247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C4DADD19-26B3-9A4D-804A-C1480F34E4E5}"/>
              </a:ext>
            </a:extLst>
          </p:cNvPr>
          <p:cNvCxnSpPr>
            <a:cxnSpLocks/>
            <a:stCxn id="14" idx="7"/>
            <a:endCxn id="15" idx="1"/>
          </p:cNvCxnSpPr>
          <p:nvPr/>
        </p:nvCxnSpPr>
        <p:spPr>
          <a:xfrm rot="5400000" flipH="1" flipV="1">
            <a:off x="8748747" y="2035702"/>
            <a:ext cx="12700" cy="3170525"/>
          </a:xfrm>
          <a:prstGeom prst="curvedConnector3">
            <a:avLst>
              <a:gd name="adj1" fmla="val 2854417"/>
            </a:avLst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22B8E69-F0EB-8745-A406-860F4F7FF5BB}"/>
              </a:ext>
            </a:extLst>
          </p:cNvPr>
          <p:cNvSpPr/>
          <p:nvPr/>
        </p:nvSpPr>
        <p:spPr>
          <a:xfrm>
            <a:off x="8138755" y="287595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returning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7A510A-4B5A-AB4B-9EDF-B47B88C8EDDF}"/>
              </a:ext>
            </a:extLst>
          </p:cNvPr>
          <p:cNvCxnSpPr>
            <a:cxnSpLocks/>
          </p:cNvCxnSpPr>
          <p:nvPr/>
        </p:nvCxnSpPr>
        <p:spPr>
          <a:xfrm>
            <a:off x="5192486" y="2013858"/>
            <a:ext cx="0" cy="3352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2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196"/>
            <a:ext cx="10515600" cy="1325563"/>
          </a:xfrm>
        </p:spPr>
        <p:txBody>
          <a:bodyPr/>
          <a:lstStyle/>
          <a:p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IE:</a:t>
            </a:r>
            <a:r>
              <a:rPr lang="zh-CN" altLang="en-US" dirty="0"/>
              <a:t> </a:t>
            </a:r>
            <a:r>
              <a:rPr lang="en-US" altLang="zh-CN" dirty="0"/>
              <a:t>Conditional</a:t>
            </a:r>
            <a:r>
              <a:rPr lang="zh-CN" altLang="en-US" dirty="0"/>
              <a:t> </a:t>
            </a:r>
            <a:r>
              <a:rPr lang="en-US" altLang="zh-CN" dirty="0"/>
              <a:t>Statements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4CAE0-0750-0844-806A-A99D6223891B}"/>
              </a:ext>
            </a:extLst>
          </p:cNvPr>
          <p:cNvSpPr/>
          <p:nvPr/>
        </p:nvSpPr>
        <p:spPr>
          <a:xfrm>
            <a:off x="668311" y="1627414"/>
            <a:ext cx="1045124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showed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that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extracellular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acidic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reduces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channels,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whereas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alkaline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increases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 err="1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Jurkat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cells.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  <a:p>
            <a:pPr algn="l"/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en-US" altLang="zh-CN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sz="2000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sz="2000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extracellular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acidic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pPr algn="l"/>
            <a:r>
              <a:rPr lang="en-US" altLang="zh-CN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sz="2000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sz="2000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alkaline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pPr algn="l"/>
            <a:r>
              <a:rPr lang="en-US" altLang="zh-CN" sz="2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sz="20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 err="1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Jurkat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9D9614-D154-8B43-919C-2CA21434FC75}"/>
              </a:ext>
            </a:extLst>
          </p:cNvPr>
          <p:cNvSpPr/>
          <p:nvPr/>
        </p:nvSpPr>
        <p:spPr>
          <a:xfrm>
            <a:off x="668311" y="4218214"/>
            <a:ext cx="1045124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lymphocyte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production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cytokines,</a:t>
            </a:r>
            <a:r>
              <a:rPr lang="zh-CN" altLang="en-US" sz="24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  <a:p>
            <a:pPr algn="l"/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en-US" altLang="zh-CN" sz="2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sz="20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sz="20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(-,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sz="20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lymphocyte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pPr algn="l"/>
            <a:r>
              <a:rPr lang="en-US" altLang="zh-CN" sz="2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sz="20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sz="20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(-, </a:t>
            </a:r>
            <a:r>
              <a:rPr lang="en-US" altLang="zh-CN" sz="2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sz="20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cytokines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sz="2000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production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  <a:endParaRPr lang="en-US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64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Three-Level</a:t>
            </a:r>
            <a:r>
              <a:rPr lang="zh-CN" altLang="en-US" dirty="0"/>
              <a:t> </a:t>
            </a:r>
            <a:r>
              <a:rPr lang="en-US" altLang="zh-CN" dirty="0"/>
              <a:t>Scientific</a:t>
            </a:r>
            <a:r>
              <a:rPr lang="zh-CN" altLang="en-US" dirty="0"/>
              <a:t> </a:t>
            </a:r>
            <a:r>
              <a:rPr lang="en-US" altLang="zh-CN" dirty="0"/>
              <a:t>KGs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055028-2C76-4E47-9D30-6A2A40ADD5CA}"/>
              </a:ext>
            </a:extLst>
          </p:cNvPr>
          <p:cNvSpPr/>
          <p:nvPr/>
        </p:nvSpPr>
        <p:spPr>
          <a:xfrm>
            <a:off x="1967593" y="1756499"/>
            <a:ext cx="8039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acidic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alkaline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Jurkat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E16EE9-567F-7345-98C5-4D58A26A8F3C}"/>
              </a:ext>
            </a:extLst>
          </p:cNvPr>
          <p:cNvSpPr/>
          <p:nvPr/>
        </p:nvSpPr>
        <p:spPr>
          <a:xfrm>
            <a:off x="1555334" y="5299799"/>
            <a:ext cx="1809750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extracellular</a:t>
            </a:r>
            <a:r>
              <a:rPr lang="zh-CN" altLang="en-US" sz="16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acidic</a:t>
            </a:r>
            <a:r>
              <a:rPr lang="zh-CN" altLang="en-US" sz="16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endParaRPr lang="en-US" sz="1600" dirty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7FD8C3-8D27-0944-87EC-2D12A414B6D0}"/>
              </a:ext>
            </a:extLst>
          </p:cNvPr>
          <p:cNvSpPr/>
          <p:nvPr/>
        </p:nvSpPr>
        <p:spPr>
          <a:xfrm>
            <a:off x="3567930" y="5336522"/>
            <a:ext cx="1295400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alkaline</a:t>
            </a:r>
            <a:r>
              <a:rPr lang="zh-CN" altLang="en-US" sz="16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endParaRPr lang="en-US" sz="1600" dirty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5D966A2-ABFF-4A47-A0C9-DDEB8487F555}"/>
              </a:ext>
            </a:extLst>
          </p:cNvPr>
          <p:cNvSpPr/>
          <p:nvPr/>
        </p:nvSpPr>
        <p:spPr>
          <a:xfrm>
            <a:off x="5825287" y="5337899"/>
            <a:ext cx="2219255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sz="16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endParaRPr lang="en-US" sz="1600" dirty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F5468F-3373-7748-A67B-6E5D123AD11D}"/>
              </a:ext>
            </a:extLst>
          </p:cNvPr>
          <p:cNvSpPr/>
          <p:nvPr/>
        </p:nvSpPr>
        <p:spPr>
          <a:xfrm>
            <a:off x="8196943" y="5337899"/>
            <a:ext cx="1809750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Jurkat</a:t>
            </a:r>
            <a:r>
              <a:rPr lang="zh-CN" altLang="en-US" sz="16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sz="16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600" dirty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DFD3458A-EAFE-9344-89A2-80AAABB2FF09}"/>
              </a:ext>
            </a:extLst>
          </p:cNvPr>
          <p:cNvSpPr/>
          <p:nvPr/>
        </p:nvSpPr>
        <p:spPr>
          <a:xfrm>
            <a:off x="2875222" y="3672274"/>
            <a:ext cx="1283121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reduces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CC4A520D-5787-BB45-A608-67BC0D83D246}"/>
              </a:ext>
            </a:extLst>
          </p:cNvPr>
          <p:cNvSpPr/>
          <p:nvPr/>
        </p:nvSpPr>
        <p:spPr>
          <a:xfrm>
            <a:off x="4418559" y="4418688"/>
            <a:ext cx="1362143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increases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B28D6E2-1597-B146-A6F3-3955A59727D8}"/>
              </a:ext>
            </a:extLst>
          </p:cNvPr>
          <p:cNvSpPr/>
          <p:nvPr/>
        </p:nvSpPr>
        <p:spPr>
          <a:xfrm>
            <a:off x="7610335" y="3998624"/>
            <a:ext cx="586608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E134A30F-C40F-524D-8FFF-1DABAC1B302E}"/>
              </a:ext>
            </a:extLst>
          </p:cNvPr>
          <p:cNvCxnSpPr>
            <a:cxnSpLocks/>
            <a:stCxn id="7" idx="0"/>
            <a:endCxn id="11" idx="3"/>
          </p:cNvCxnSpPr>
          <p:nvPr/>
        </p:nvCxnSpPr>
        <p:spPr>
          <a:xfrm rot="5400000" flipH="1" flipV="1">
            <a:off x="3967090" y="4885054"/>
            <a:ext cx="700009" cy="20292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356AAFC-9DDF-AC40-B6BE-80EF163EF5F8}"/>
              </a:ext>
            </a:extLst>
          </p:cNvPr>
          <p:cNvSpPr/>
          <p:nvPr/>
        </p:nvSpPr>
        <p:spPr>
          <a:xfrm>
            <a:off x="5672886" y="5299799"/>
            <a:ext cx="914400" cy="299028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endParaRPr lang="en-US" dirty="0">
              <a:solidFill>
                <a:srgbClr val="C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74BB0D9-56E5-8540-B68A-B9427773AEE3}"/>
              </a:ext>
            </a:extLst>
          </p:cNvPr>
          <p:cNvCxnSpPr>
            <a:cxnSpLocks/>
            <a:stCxn id="14" idx="0"/>
            <a:endCxn id="11" idx="0"/>
          </p:cNvCxnSpPr>
          <p:nvPr/>
        </p:nvCxnSpPr>
        <p:spPr>
          <a:xfrm rot="16200000" flipV="1">
            <a:off x="5623751" y="4793464"/>
            <a:ext cx="663286" cy="3493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423C92B3-E5CC-ED44-9B46-C5C54A6CE7D4}"/>
              </a:ext>
            </a:extLst>
          </p:cNvPr>
          <p:cNvCxnSpPr>
            <a:cxnSpLocks/>
            <a:stCxn id="6" idx="0"/>
            <a:endCxn id="10" idx="3"/>
          </p:cNvCxnSpPr>
          <p:nvPr/>
        </p:nvCxnSpPr>
        <p:spPr>
          <a:xfrm rot="5400000" flipH="1" flipV="1">
            <a:off x="1962865" y="4387443"/>
            <a:ext cx="1409700" cy="41501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51E6EB6-CFA4-5B4E-9D2E-34911BEBC0E5}"/>
              </a:ext>
            </a:extLst>
          </p:cNvPr>
          <p:cNvCxnSpPr>
            <a:cxnSpLocks/>
            <a:stCxn id="33" idx="0"/>
            <a:endCxn id="10" idx="0"/>
          </p:cNvCxnSpPr>
          <p:nvPr/>
        </p:nvCxnSpPr>
        <p:spPr>
          <a:xfrm rot="16200000" flipV="1">
            <a:off x="4589055" y="3459387"/>
            <a:ext cx="1409700" cy="227112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106D41E-2F76-044B-8A74-B5C3D6924D5D}"/>
              </a:ext>
            </a:extLst>
          </p:cNvPr>
          <p:cNvCxnSpPr>
            <a:cxnSpLocks/>
            <a:stCxn id="8" idx="0"/>
            <a:endCxn id="12" idx="3"/>
          </p:cNvCxnSpPr>
          <p:nvPr/>
        </p:nvCxnSpPr>
        <p:spPr>
          <a:xfrm rot="5400000" flipH="1" flipV="1">
            <a:off x="6711900" y="4439464"/>
            <a:ext cx="1121450" cy="67542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7C8C297-3FAA-994A-A72C-9B6F5CC8733F}"/>
              </a:ext>
            </a:extLst>
          </p:cNvPr>
          <p:cNvCxnSpPr>
            <a:cxnSpLocks/>
            <a:stCxn id="9" idx="0"/>
            <a:endCxn id="12" idx="0"/>
          </p:cNvCxnSpPr>
          <p:nvPr/>
        </p:nvCxnSpPr>
        <p:spPr>
          <a:xfrm rot="16200000" flipV="1">
            <a:off x="8088656" y="4324736"/>
            <a:ext cx="1121450" cy="90487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D34E5-E74D-3646-8963-D4C106F57002}"/>
              </a:ext>
            </a:extLst>
          </p:cNvPr>
          <p:cNvSpPr/>
          <p:nvPr/>
        </p:nvSpPr>
        <p:spPr>
          <a:xfrm>
            <a:off x="6358225" y="2897612"/>
            <a:ext cx="914400" cy="45535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Stmt</a:t>
            </a:r>
            <a:endParaRPr lang="en-US" dirty="0">
              <a:solidFill>
                <a:srgbClr val="7030A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0465262A-8343-B842-8ECF-5E1FC43E7ED0}"/>
              </a:ext>
            </a:extLst>
          </p:cNvPr>
          <p:cNvCxnSpPr>
            <a:cxnSpLocks/>
            <a:stCxn id="20" idx="1"/>
            <a:endCxn id="10" idx="5"/>
          </p:cNvCxnSpPr>
          <p:nvPr/>
        </p:nvCxnSpPr>
        <p:spPr>
          <a:xfrm rot="10800000" flipV="1">
            <a:off x="4049431" y="3125290"/>
            <a:ext cx="2308794" cy="54698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A7045C3-C54A-3F44-B816-4BC1DA68C0D1}"/>
              </a:ext>
            </a:extLst>
          </p:cNvPr>
          <p:cNvCxnSpPr>
            <a:cxnSpLocks/>
            <a:stCxn id="34" idx="1"/>
            <a:endCxn id="11" idx="5"/>
          </p:cNvCxnSpPr>
          <p:nvPr/>
        </p:nvCxnSpPr>
        <p:spPr>
          <a:xfrm rot="10800000" flipV="1">
            <a:off x="5671791" y="3241552"/>
            <a:ext cx="678231" cy="117713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45337C45-0966-DA43-B1E4-39A1EB86FE14}"/>
              </a:ext>
            </a:extLst>
          </p:cNvPr>
          <p:cNvCxnSpPr>
            <a:cxnSpLocks/>
            <a:stCxn id="20" idx="3"/>
            <a:endCxn id="12" idx="4"/>
          </p:cNvCxnSpPr>
          <p:nvPr/>
        </p:nvCxnSpPr>
        <p:spPr>
          <a:xfrm>
            <a:off x="7272625" y="3125290"/>
            <a:ext cx="446623" cy="87333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8D2440-E205-6C46-821D-7A9DE45222E9}"/>
              </a:ext>
            </a:extLst>
          </p:cNvPr>
          <p:cNvSpPr/>
          <p:nvPr/>
        </p:nvSpPr>
        <p:spPr>
          <a:xfrm>
            <a:off x="4158343" y="2806719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EA6A27-7236-AA42-9DB5-B92DAAF3636C}"/>
              </a:ext>
            </a:extLst>
          </p:cNvPr>
          <p:cNvSpPr/>
          <p:nvPr/>
        </p:nvSpPr>
        <p:spPr>
          <a:xfrm>
            <a:off x="5130821" y="3214116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0E80A62-75D7-5B46-9D6E-F71D936D90DA}"/>
              </a:ext>
            </a:extLst>
          </p:cNvPr>
          <p:cNvSpPr/>
          <p:nvPr/>
        </p:nvSpPr>
        <p:spPr>
          <a:xfrm>
            <a:off x="7444930" y="2806719"/>
            <a:ext cx="114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endParaRPr lang="en-US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00A516-2521-FF49-B014-06B48C108FFE}"/>
              </a:ext>
            </a:extLst>
          </p:cNvPr>
          <p:cNvSpPr/>
          <p:nvPr/>
        </p:nvSpPr>
        <p:spPr>
          <a:xfrm>
            <a:off x="2251114" y="3520766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subj.</a:t>
            </a:r>
            <a:endParaRPr lang="en-US" i="1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9352EC-1F35-F344-9441-DFF8A1EC6D82}"/>
              </a:ext>
            </a:extLst>
          </p:cNvPr>
          <p:cNvSpPr/>
          <p:nvPr/>
        </p:nvSpPr>
        <p:spPr>
          <a:xfrm>
            <a:off x="3826978" y="4274361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subj.</a:t>
            </a:r>
            <a:endParaRPr lang="en-US" i="1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B4CBCD-FAA1-844D-BF6B-106370262E00}"/>
              </a:ext>
            </a:extLst>
          </p:cNvPr>
          <p:cNvSpPr/>
          <p:nvPr/>
        </p:nvSpPr>
        <p:spPr>
          <a:xfrm>
            <a:off x="7013780" y="386078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subj.</a:t>
            </a:r>
            <a:endParaRPr lang="en-US" i="1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5F94D4-6830-7C49-B800-B082E27E1899}"/>
              </a:ext>
            </a:extLst>
          </p:cNvPr>
          <p:cNvSpPr/>
          <p:nvPr/>
        </p:nvSpPr>
        <p:spPr>
          <a:xfrm>
            <a:off x="4113258" y="351689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obj.</a:t>
            </a:r>
            <a:endParaRPr lang="en-US" i="1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758F84-2636-A34A-AADD-F808584114B8}"/>
              </a:ext>
            </a:extLst>
          </p:cNvPr>
          <p:cNvSpPr/>
          <p:nvPr/>
        </p:nvSpPr>
        <p:spPr>
          <a:xfrm>
            <a:off x="5791182" y="427436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obj.</a:t>
            </a:r>
            <a:endParaRPr lang="en-US" i="1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AE0C76-7038-FF45-A7F4-EB915AF94983}"/>
              </a:ext>
            </a:extLst>
          </p:cNvPr>
          <p:cNvSpPr/>
          <p:nvPr/>
        </p:nvSpPr>
        <p:spPr>
          <a:xfrm>
            <a:off x="8154235" y="386078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obj.</a:t>
            </a:r>
            <a:endParaRPr lang="en-US" i="1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0B120E6-8FD3-3A4F-ADE7-7FE44CEDC7B3}"/>
              </a:ext>
            </a:extLst>
          </p:cNvPr>
          <p:cNvSpPr/>
          <p:nvPr/>
        </p:nvSpPr>
        <p:spPr>
          <a:xfrm>
            <a:off x="6358224" y="5299799"/>
            <a:ext cx="142483" cy="299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E056BCB-E41A-9B47-BF60-3DFEE0D50CD2}"/>
              </a:ext>
            </a:extLst>
          </p:cNvPr>
          <p:cNvSpPr/>
          <p:nvPr/>
        </p:nvSpPr>
        <p:spPr>
          <a:xfrm>
            <a:off x="6350021" y="3092039"/>
            <a:ext cx="142483" cy="299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33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Three-Level</a:t>
            </a:r>
            <a:r>
              <a:rPr lang="zh-CN" altLang="en-US" dirty="0"/>
              <a:t> </a:t>
            </a:r>
            <a:r>
              <a:rPr lang="en-US" altLang="zh-CN" dirty="0"/>
              <a:t>Scientific</a:t>
            </a:r>
            <a:r>
              <a:rPr lang="zh-CN" altLang="en-US" dirty="0"/>
              <a:t> </a:t>
            </a:r>
            <a:r>
              <a:rPr lang="en-US" altLang="zh-CN" dirty="0"/>
              <a:t>KGs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412110-F652-7847-9A3B-E33096512E82}"/>
              </a:ext>
            </a:extLst>
          </p:cNvPr>
          <p:cNvSpPr/>
          <p:nvPr/>
        </p:nvSpPr>
        <p:spPr>
          <a:xfrm>
            <a:off x="2078040" y="1761183"/>
            <a:ext cx="814881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lymphocyte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production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cytokines,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  <a:p>
            <a:pPr algn="l"/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(-,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lymphocyte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pPr algn="l"/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(-,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cytokines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production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8D4728-D7FD-C940-A22D-321F266A3BDD}"/>
              </a:ext>
            </a:extLst>
          </p:cNvPr>
          <p:cNvSpPr/>
          <p:nvPr/>
        </p:nvSpPr>
        <p:spPr>
          <a:xfrm>
            <a:off x="2724104" y="5333216"/>
            <a:ext cx="2104957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sz="1600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lymphocyte</a:t>
            </a:r>
            <a:endParaRPr lang="en-US" sz="1600" dirty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E8D33750-35A0-EB41-A41C-01FC613B2BA2}"/>
              </a:ext>
            </a:extLst>
          </p:cNvPr>
          <p:cNvSpPr/>
          <p:nvPr/>
        </p:nvSpPr>
        <p:spPr>
          <a:xfrm>
            <a:off x="4829061" y="4025759"/>
            <a:ext cx="1094784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D9EC8-424A-154F-B69E-73B4F9267C3D}"/>
              </a:ext>
            </a:extLst>
          </p:cNvPr>
          <p:cNvSpPr/>
          <p:nvPr/>
        </p:nvSpPr>
        <p:spPr>
          <a:xfrm>
            <a:off x="3798616" y="5183702"/>
            <a:ext cx="1381057" cy="299028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endParaRPr lang="en-US" dirty="0">
              <a:solidFill>
                <a:srgbClr val="C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BA7638-C182-5140-B472-9667E15B2209}"/>
              </a:ext>
            </a:extLst>
          </p:cNvPr>
          <p:cNvSpPr/>
          <p:nvPr/>
        </p:nvSpPr>
        <p:spPr>
          <a:xfrm>
            <a:off x="5923845" y="2935522"/>
            <a:ext cx="914400" cy="455355"/>
          </a:xfrm>
          <a:prstGeom prst="rect">
            <a:avLst/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Stmt</a:t>
            </a:r>
            <a:endParaRPr lang="en-US" dirty="0">
              <a:solidFill>
                <a:srgbClr val="7030A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41BB877-FD7A-1B46-83C4-A4CC51D8C28C}"/>
              </a:ext>
            </a:extLst>
          </p:cNvPr>
          <p:cNvCxnSpPr>
            <a:cxnSpLocks/>
            <a:stCxn id="9" idx="1"/>
            <a:endCxn id="7" idx="4"/>
          </p:cNvCxnSpPr>
          <p:nvPr/>
        </p:nvCxnSpPr>
        <p:spPr>
          <a:xfrm rot="10800000" flipV="1">
            <a:off x="4937975" y="3163199"/>
            <a:ext cx="985871" cy="86255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5E67735-9CED-A449-9F55-07906E9757A4}"/>
              </a:ext>
            </a:extLst>
          </p:cNvPr>
          <p:cNvSpPr/>
          <p:nvPr/>
        </p:nvSpPr>
        <p:spPr>
          <a:xfrm>
            <a:off x="7980073" y="281288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endParaRPr lang="en-US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83A308-62A9-164B-A05F-83E6ACBA72ED}"/>
              </a:ext>
            </a:extLst>
          </p:cNvPr>
          <p:cNvSpPr/>
          <p:nvPr/>
        </p:nvSpPr>
        <p:spPr>
          <a:xfrm>
            <a:off x="3901450" y="3086776"/>
            <a:ext cx="114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endParaRPr lang="en-US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ED11B6-4352-2046-9108-035E47F5891D}"/>
              </a:ext>
            </a:extLst>
          </p:cNvPr>
          <p:cNvSpPr/>
          <p:nvPr/>
        </p:nvSpPr>
        <p:spPr>
          <a:xfrm>
            <a:off x="3987249" y="405891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obj.</a:t>
            </a:r>
            <a:endParaRPr lang="en-US" i="1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9C0D129-F713-674F-BC9E-1FDF14A22A13}"/>
              </a:ext>
            </a:extLst>
          </p:cNvPr>
          <p:cNvSpPr/>
          <p:nvPr/>
        </p:nvSpPr>
        <p:spPr>
          <a:xfrm>
            <a:off x="6190901" y="5333216"/>
            <a:ext cx="2104957" cy="614710"/>
          </a:xfrm>
          <a:prstGeom prst="ellipse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3500000" scaled="1"/>
            <a:tileRect/>
          </a:gradFill>
          <a:ln w="19050">
            <a:solidFill>
              <a:srgbClr val="02D4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cytokines</a:t>
            </a:r>
            <a:endParaRPr lang="en-US" sz="1600" dirty="0">
              <a:solidFill>
                <a:srgbClr val="00B05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2ABEB-C24D-EF46-916B-91E5C7B44004}"/>
              </a:ext>
            </a:extLst>
          </p:cNvPr>
          <p:cNvSpPr/>
          <p:nvPr/>
        </p:nvSpPr>
        <p:spPr>
          <a:xfrm>
            <a:off x="7211916" y="5183702"/>
            <a:ext cx="1381057" cy="299028"/>
          </a:xfrm>
          <a:prstGeom prst="rect">
            <a:avLst/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production</a:t>
            </a:r>
            <a:endParaRPr lang="en-US" dirty="0">
              <a:solidFill>
                <a:srgbClr val="C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AD76926-CB19-E54C-9429-B897EA2B06F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rot="10800000" flipV="1">
            <a:off x="4489145" y="4243584"/>
            <a:ext cx="339916" cy="94011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xagon 16">
            <a:extLst>
              <a:ext uri="{FF2B5EF4-FFF2-40B4-BE49-F238E27FC236}">
                <a16:creationId xmlns:a16="http://schemas.microsoft.com/office/drawing/2014/main" id="{1127E2E1-1F56-CF40-8246-91D239ACA106}"/>
              </a:ext>
            </a:extLst>
          </p:cNvPr>
          <p:cNvSpPr/>
          <p:nvPr/>
        </p:nvSpPr>
        <p:spPr>
          <a:xfrm>
            <a:off x="6263762" y="4017480"/>
            <a:ext cx="1094784" cy="435650"/>
          </a:xfrm>
          <a:prstGeom prst="hexagon">
            <a:avLst/>
          </a:prstGeom>
          <a:gradFill flip="none" rotWithShape="1">
            <a:gsLst>
              <a:gs pos="0">
                <a:schemeClr val="accent6">
                  <a:lumMod val="75000"/>
                  <a:tint val="66000"/>
                  <a:satMod val="160000"/>
                </a:schemeClr>
              </a:gs>
              <a:gs pos="50000">
                <a:schemeClr val="accent6">
                  <a:lumMod val="75000"/>
                  <a:tint val="44500"/>
                  <a:satMod val="160000"/>
                </a:schemeClr>
              </a:gs>
              <a:gs pos="100000">
                <a:schemeClr val="accent6">
                  <a:lumMod val="75000"/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during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3E2EFBED-62D9-BF41-8981-5DE42D44CCA9}"/>
              </a:ext>
            </a:extLst>
          </p:cNvPr>
          <p:cNvCxnSpPr>
            <a:cxnSpLocks/>
            <a:stCxn id="17" idx="0"/>
            <a:endCxn id="15" idx="0"/>
          </p:cNvCxnSpPr>
          <p:nvPr/>
        </p:nvCxnSpPr>
        <p:spPr>
          <a:xfrm>
            <a:off x="7358546" y="4235305"/>
            <a:ext cx="543899" cy="948397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27F3E23-BDC1-6243-A23E-26FBD34FB815}"/>
              </a:ext>
            </a:extLst>
          </p:cNvPr>
          <p:cNvSpPr/>
          <p:nvPr/>
        </p:nvSpPr>
        <p:spPr>
          <a:xfrm>
            <a:off x="7891891" y="405891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obj.</a:t>
            </a:r>
            <a:endParaRPr lang="en-US" i="1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66E488B-F99F-694A-A23E-EAE72B096A01}"/>
              </a:ext>
            </a:extLst>
          </p:cNvPr>
          <p:cNvCxnSpPr>
            <a:cxnSpLocks/>
            <a:stCxn id="9" idx="2"/>
            <a:endCxn id="17" idx="5"/>
          </p:cNvCxnSpPr>
          <p:nvPr/>
        </p:nvCxnSpPr>
        <p:spPr>
          <a:xfrm rot="16200000" flipH="1">
            <a:off x="6502038" y="3269883"/>
            <a:ext cx="626603" cy="8685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F1F1A1A-4A97-9447-AEE0-5884B46F23B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838245" y="3163010"/>
            <a:ext cx="1312269" cy="1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B5B9E66-73F4-C44D-9E86-5CB7FE439A9D}"/>
              </a:ext>
            </a:extLst>
          </p:cNvPr>
          <p:cNvSpPr/>
          <p:nvPr/>
        </p:nvSpPr>
        <p:spPr>
          <a:xfrm>
            <a:off x="6804548" y="3370587"/>
            <a:ext cx="1141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endParaRPr lang="en-US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3311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B5804E7-E24C-4140-82EE-FEEAE51D9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5076939"/>
              </p:ext>
            </p:extLst>
          </p:nvPr>
        </p:nvGraphicFramePr>
        <p:xfrm>
          <a:off x="1639301" y="2149123"/>
          <a:ext cx="8610600" cy="248173"/>
        </p:xfrm>
        <a:graphic>
          <a:graphicData uri="http://schemas.openxmlformats.org/drawingml/2006/table">
            <a:tbl>
              <a:tblPr/>
              <a:tblGrid>
                <a:gridCol w="510091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7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9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7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4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7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2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59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showed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extracellular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acidic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85F0D9-83EB-794D-B64B-349EFCCF9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67948"/>
              </p:ext>
            </p:extLst>
          </p:nvPr>
        </p:nvGraphicFramePr>
        <p:xfrm>
          <a:off x="1639300" y="3886128"/>
          <a:ext cx="8610601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whereas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alkaline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Jurkat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EBC045-4BE7-9A42-8764-44B1D778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662261"/>
              </p:ext>
            </p:extLst>
          </p:nvPr>
        </p:nvGraphicFramePr>
        <p:xfrm>
          <a:off x="1639301" y="2450284"/>
          <a:ext cx="8610600" cy="248173"/>
        </p:xfrm>
        <a:graphic>
          <a:graphicData uri="http://schemas.openxmlformats.org/drawingml/2006/table">
            <a:tbl>
              <a:tblPr/>
              <a:tblGrid>
                <a:gridCol w="510092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6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8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3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8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60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3505376-DE62-4B44-85E9-1402A09EF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323087"/>
              </p:ext>
            </p:extLst>
          </p:nvPr>
        </p:nvGraphicFramePr>
        <p:xfrm>
          <a:off x="1639300" y="4193072"/>
          <a:ext cx="8610602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9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E22C220-AC5C-604B-8D96-78D6058608AB}"/>
              </a:ext>
            </a:extLst>
          </p:cNvPr>
          <p:cNvSpPr/>
          <p:nvPr/>
        </p:nvSpPr>
        <p:spPr>
          <a:xfrm>
            <a:off x="1307508" y="1663300"/>
            <a:ext cx="643125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input</a:t>
            </a:r>
            <a:endParaRPr lang="en-US" sz="1600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2B893D-499C-9C40-B5DD-E2FECB5A9B52}"/>
              </a:ext>
            </a:extLst>
          </p:cNvPr>
          <p:cNvCxnSpPr>
            <a:cxnSpLocks/>
          </p:cNvCxnSpPr>
          <p:nvPr/>
        </p:nvCxnSpPr>
        <p:spPr>
          <a:xfrm flipV="1">
            <a:off x="1936205" y="2792738"/>
            <a:ext cx="94100" cy="28404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6448827-9DE4-774C-8E3F-B10588DF602D}"/>
              </a:ext>
            </a:extLst>
          </p:cNvPr>
          <p:cNvSpPr/>
          <p:nvPr/>
        </p:nvSpPr>
        <p:spPr>
          <a:xfrm>
            <a:off x="1307507" y="3016070"/>
            <a:ext cx="893193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1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output1</a:t>
            </a:r>
            <a:endParaRPr lang="en-US" sz="1600" dirty="0">
              <a:solidFill>
                <a:srgbClr val="01206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C33F26-6DB3-524D-BF5D-6177C2765030}"/>
              </a:ext>
            </a:extLst>
          </p:cNvPr>
          <p:cNvSpPr/>
          <p:nvPr/>
        </p:nvSpPr>
        <p:spPr>
          <a:xfrm>
            <a:off x="2805354" y="3009179"/>
            <a:ext cx="888385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“Begin”</a:t>
            </a:r>
            <a:endParaRPr lang="en-US" sz="16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DE2905-268D-5F4D-87D8-1A36FFA450B5}"/>
              </a:ext>
            </a:extLst>
          </p:cNvPr>
          <p:cNvSpPr/>
          <p:nvPr/>
        </p:nvSpPr>
        <p:spPr>
          <a:xfrm>
            <a:off x="3440493" y="3327462"/>
            <a:ext cx="702436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“fact”</a:t>
            </a:r>
            <a:endParaRPr lang="en-US" sz="16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386C58-6F5F-F643-8445-E813985A973E}"/>
              </a:ext>
            </a:extLst>
          </p:cNvPr>
          <p:cNvSpPr/>
          <p:nvPr/>
        </p:nvSpPr>
        <p:spPr>
          <a:xfrm>
            <a:off x="4022207" y="3223270"/>
            <a:ext cx="1026243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“subject”</a:t>
            </a:r>
            <a:endParaRPr lang="en-US" sz="16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17DD29-01DB-784C-AB3C-35FE31895FDE}"/>
              </a:ext>
            </a:extLst>
          </p:cNvPr>
          <p:cNvSpPr/>
          <p:nvPr/>
        </p:nvSpPr>
        <p:spPr>
          <a:xfrm>
            <a:off x="4451171" y="2901362"/>
            <a:ext cx="1146468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“Concept”</a:t>
            </a:r>
            <a:endParaRPr lang="en-US" sz="16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82A0B87-9977-D543-99FC-D6490EE7BBE7}"/>
              </a:ext>
            </a:extLst>
          </p:cNvPr>
          <p:cNvSpPr/>
          <p:nvPr/>
        </p:nvSpPr>
        <p:spPr>
          <a:xfrm>
            <a:off x="5536725" y="3148316"/>
            <a:ext cx="1027333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“relation”</a:t>
            </a:r>
            <a:endParaRPr lang="en-US" sz="16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BA82FE-1295-6B4F-85F9-A383CDF891E4}"/>
              </a:ext>
            </a:extLst>
          </p:cNvPr>
          <p:cNvSpPr/>
          <p:nvPr/>
        </p:nvSpPr>
        <p:spPr>
          <a:xfrm>
            <a:off x="6382482" y="2915020"/>
            <a:ext cx="1227708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“Predicate”</a:t>
            </a:r>
            <a:endParaRPr lang="en-US" sz="16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5CF1D8-5E45-3640-889C-8BD9FD275B9F}"/>
              </a:ext>
            </a:extLst>
          </p:cNvPr>
          <p:cNvSpPr/>
          <p:nvPr/>
        </p:nvSpPr>
        <p:spPr>
          <a:xfrm>
            <a:off x="7358304" y="3134328"/>
            <a:ext cx="1149674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“Attribute”</a:t>
            </a:r>
            <a:endParaRPr lang="en-US" sz="16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EF03E8-7F92-C847-B61F-12418542BA53}"/>
              </a:ext>
            </a:extLst>
          </p:cNvPr>
          <p:cNvSpPr/>
          <p:nvPr/>
        </p:nvSpPr>
        <p:spPr>
          <a:xfrm>
            <a:off x="8445461" y="2971802"/>
            <a:ext cx="930063" cy="338554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“object”</a:t>
            </a:r>
            <a:endParaRPr lang="en-US" sz="16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06A445-32F5-5E49-86C3-3C28D40A62F5}"/>
              </a:ext>
            </a:extLst>
          </p:cNvPr>
          <p:cNvCxnSpPr>
            <a:cxnSpLocks/>
          </p:cNvCxnSpPr>
          <p:nvPr/>
        </p:nvCxnSpPr>
        <p:spPr>
          <a:xfrm flipV="1">
            <a:off x="3462865" y="2677106"/>
            <a:ext cx="304800" cy="39967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E63A67-5F26-C245-AB31-BBE79D73D1FB}"/>
              </a:ext>
            </a:extLst>
          </p:cNvPr>
          <p:cNvCxnSpPr>
            <a:cxnSpLocks/>
          </p:cNvCxnSpPr>
          <p:nvPr/>
        </p:nvCxnSpPr>
        <p:spPr>
          <a:xfrm flipV="1">
            <a:off x="3767665" y="2693697"/>
            <a:ext cx="148570" cy="60990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7193EF-B601-C24E-9608-C19C689A05E5}"/>
              </a:ext>
            </a:extLst>
          </p:cNvPr>
          <p:cNvCxnSpPr>
            <a:cxnSpLocks/>
          </p:cNvCxnSpPr>
          <p:nvPr/>
        </p:nvCxnSpPr>
        <p:spPr>
          <a:xfrm flipH="1" flipV="1">
            <a:off x="4022207" y="2721268"/>
            <a:ext cx="198828" cy="538163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979F16D-49FE-064E-B265-DCB7AD65A916}"/>
              </a:ext>
            </a:extLst>
          </p:cNvPr>
          <p:cNvCxnSpPr>
            <a:cxnSpLocks/>
          </p:cNvCxnSpPr>
          <p:nvPr/>
        </p:nvCxnSpPr>
        <p:spPr>
          <a:xfrm flipH="1" flipV="1">
            <a:off x="4164337" y="2697293"/>
            <a:ext cx="441528" cy="283102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BD209A5-5714-624D-8672-9BCECBA7E915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050392" y="2693698"/>
            <a:ext cx="29110" cy="454618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BBA2E10-AB95-764C-A0FB-F561736000F6}"/>
              </a:ext>
            </a:extLst>
          </p:cNvPr>
          <p:cNvCxnSpPr>
            <a:cxnSpLocks/>
          </p:cNvCxnSpPr>
          <p:nvPr/>
        </p:nvCxnSpPr>
        <p:spPr>
          <a:xfrm flipH="1" flipV="1">
            <a:off x="6226463" y="2663448"/>
            <a:ext cx="304445" cy="31694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41A9327-79DE-564A-B841-A6BE3DD53B7E}"/>
              </a:ext>
            </a:extLst>
          </p:cNvPr>
          <p:cNvCxnSpPr>
            <a:cxnSpLocks/>
          </p:cNvCxnSpPr>
          <p:nvPr/>
        </p:nvCxnSpPr>
        <p:spPr>
          <a:xfrm flipH="1" flipV="1">
            <a:off x="7388642" y="2676549"/>
            <a:ext cx="311458" cy="501907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9C3E19D-6805-814D-BB12-4E30EB06370D}"/>
              </a:ext>
            </a:extLst>
          </p:cNvPr>
          <p:cNvCxnSpPr>
            <a:cxnSpLocks/>
          </p:cNvCxnSpPr>
          <p:nvPr/>
        </p:nvCxnSpPr>
        <p:spPr>
          <a:xfrm flipH="1" flipV="1">
            <a:off x="8526680" y="2691543"/>
            <a:ext cx="179580" cy="31392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CD7C7E-A487-C144-AAAC-F5DADA1AB443}"/>
              </a:ext>
            </a:extLst>
          </p:cNvPr>
          <p:cNvCxnSpPr>
            <a:cxnSpLocks/>
          </p:cNvCxnSpPr>
          <p:nvPr/>
        </p:nvCxnSpPr>
        <p:spPr>
          <a:xfrm>
            <a:off x="1865147" y="1887616"/>
            <a:ext cx="165159" cy="208519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E8ECD99-F5D8-F84B-8BB2-F1EB2D5EABBE}"/>
              </a:ext>
            </a:extLst>
          </p:cNvPr>
          <p:cNvSpPr/>
          <p:nvPr/>
        </p:nvSpPr>
        <p:spPr>
          <a:xfrm>
            <a:off x="1736208" y="5367217"/>
            <a:ext cx="85136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acidic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2236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Multi-Output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856153-C2D5-8C42-8962-480F825EF845}"/>
              </a:ext>
            </a:extLst>
          </p:cNvPr>
          <p:cNvSpPr/>
          <p:nvPr/>
        </p:nvSpPr>
        <p:spPr>
          <a:xfrm>
            <a:off x="1849097" y="5001936"/>
            <a:ext cx="8513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acidic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alkaline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Jurkat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E2E176-7CF8-5B48-A6A2-D2F2892CF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286883"/>
              </p:ext>
            </p:extLst>
          </p:nvPr>
        </p:nvGraphicFramePr>
        <p:xfrm>
          <a:off x="1752190" y="1783842"/>
          <a:ext cx="8610600" cy="248173"/>
        </p:xfrm>
        <a:graphic>
          <a:graphicData uri="http://schemas.openxmlformats.org/drawingml/2006/table">
            <a:tbl>
              <a:tblPr/>
              <a:tblGrid>
                <a:gridCol w="510091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7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9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7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4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7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2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59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showed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extracellular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acidic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reduces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6672C8C-2CA5-E942-B49B-B70035E2D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97570"/>
              </p:ext>
            </p:extLst>
          </p:nvPr>
        </p:nvGraphicFramePr>
        <p:xfrm>
          <a:off x="1752189" y="3520847"/>
          <a:ext cx="8610601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whereas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alkaline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increases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activity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TRPV5/V6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channels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Jurkat</a:t>
                      </a:r>
                      <a:endParaRPr lang="en-US" sz="1600" b="0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794EC8D-25CB-9D4D-879C-B9763EE409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19460"/>
              </p:ext>
            </p:extLst>
          </p:nvPr>
        </p:nvGraphicFramePr>
        <p:xfrm>
          <a:off x="1752190" y="2085003"/>
          <a:ext cx="8610600" cy="248173"/>
        </p:xfrm>
        <a:graphic>
          <a:graphicData uri="http://schemas.openxmlformats.org/drawingml/2006/table">
            <a:tbl>
              <a:tblPr/>
              <a:tblGrid>
                <a:gridCol w="510092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6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8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3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8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60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935CF1D-71B4-9C46-8BE6-86D03E179D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072984"/>
              </p:ext>
            </p:extLst>
          </p:nvPr>
        </p:nvGraphicFramePr>
        <p:xfrm>
          <a:off x="1752189" y="3827791"/>
          <a:ext cx="8610602" cy="248173"/>
        </p:xfrm>
        <a:graphic>
          <a:graphicData uri="http://schemas.openxmlformats.org/drawingml/2006/table">
            <a:tbl>
              <a:tblPr/>
              <a:tblGrid>
                <a:gridCol w="813253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9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E8E1BE9-159E-6441-A6B0-D7963F93F6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1949341"/>
              </p:ext>
            </p:extLst>
          </p:nvPr>
        </p:nvGraphicFramePr>
        <p:xfrm>
          <a:off x="1752189" y="2392489"/>
          <a:ext cx="8610600" cy="248173"/>
        </p:xfrm>
        <a:graphic>
          <a:graphicData uri="http://schemas.openxmlformats.org/drawingml/2006/table">
            <a:tbl>
              <a:tblPr/>
              <a:tblGrid>
                <a:gridCol w="510092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6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9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3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8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59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3580E81-0584-0A4F-984A-80A56C8A1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603709"/>
              </p:ext>
            </p:extLst>
          </p:nvPr>
        </p:nvGraphicFramePr>
        <p:xfrm>
          <a:off x="1752189" y="2700532"/>
          <a:ext cx="8610600" cy="248173"/>
        </p:xfrm>
        <a:graphic>
          <a:graphicData uri="http://schemas.openxmlformats.org/drawingml/2006/table">
            <a:tbl>
              <a:tblPr/>
              <a:tblGrid>
                <a:gridCol w="510092">
                  <a:extLst>
                    <a:ext uri="{9D8B030D-6E8A-4147-A177-3AD203B41FA5}">
                      <a16:colId xmlns:a16="http://schemas.microsoft.com/office/drawing/2014/main" val="1303881063"/>
                    </a:ext>
                  </a:extLst>
                </a:gridCol>
                <a:gridCol w="816096">
                  <a:extLst>
                    <a:ext uri="{9D8B030D-6E8A-4147-A177-3AD203B41FA5}">
                      <a16:colId xmlns:a16="http://schemas.microsoft.com/office/drawing/2014/main" val="1736831636"/>
                    </a:ext>
                  </a:extLst>
                </a:gridCol>
                <a:gridCol w="415748">
                  <a:extLst>
                    <a:ext uri="{9D8B030D-6E8A-4147-A177-3AD203B41FA5}">
                      <a16:colId xmlns:a16="http://schemas.microsoft.com/office/drawing/2014/main" val="3820118019"/>
                    </a:ext>
                  </a:extLst>
                </a:gridCol>
                <a:gridCol w="1154854">
                  <a:extLst>
                    <a:ext uri="{9D8B030D-6E8A-4147-A177-3AD203B41FA5}">
                      <a16:colId xmlns:a16="http://schemas.microsoft.com/office/drawing/2014/main" val="2578751737"/>
                    </a:ext>
                  </a:extLst>
                </a:gridCol>
                <a:gridCol w="544742">
                  <a:extLst>
                    <a:ext uri="{9D8B030D-6E8A-4147-A177-3AD203B41FA5}">
                      <a16:colId xmlns:a16="http://schemas.microsoft.com/office/drawing/2014/main" val="2228138582"/>
                    </a:ext>
                  </a:extLst>
                </a:gridCol>
                <a:gridCol w="549656">
                  <a:extLst>
                    <a:ext uri="{9D8B030D-6E8A-4147-A177-3AD203B41FA5}">
                      <a16:colId xmlns:a16="http://schemas.microsoft.com/office/drawing/2014/main" val="3912850897"/>
                    </a:ext>
                  </a:extLst>
                </a:gridCol>
                <a:gridCol w="785301">
                  <a:extLst>
                    <a:ext uri="{9D8B030D-6E8A-4147-A177-3AD203B41FA5}">
                      <a16:colId xmlns:a16="http://schemas.microsoft.com/office/drawing/2014/main" val="2816015222"/>
                    </a:ext>
                  </a:extLst>
                </a:gridCol>
                <a:gridCol w="399211">
                  <a:extLst>
                    <a:ext uri="{9D8B030D-6E8A-4147-A177-3AD203B41FA5}">
                      <a16:colId xmlns:a16="http://schemas.microsoft.com/office/drawing/2014/main" val="3087180538"/>
                    </a:ext>
                  </a:extLst>
                </a:gridCol>
                <a:gridCol w="723709">
                  <a:extLst>
                    <a:ext uri="{9D8B030D-6E8A-4147-A177-3AD203B41FA5}">
                      <a16:colId xmlns:a16="http://schemas.microsoft.com/office/drawing/2014/main" val="2467007985"/>
                    </a:ext>
                  </a:extLst>
                </a:gridCol>
                <a:gridCol w="355293">
                  <a:extLst>
                    <a:ext uri="{9D8B030D-6E8A-4147-A177-3AD203B41FA5}">
                      <a16:colId xmlns:a16="http://schemas.microsoft.com/office/drawing/2014/main" val="3276394409"/>
                    </a:ext>
                  </a:extLst>
                </a:gridCol>
                <a:gridCol w="1108658">
                  <a:extLst>
                    <a:ext uri="{9D8B030D-6E8A-4147-A177-3AD203B41FA5}">
                      <a16:colId xmlns:a16="http://schemas.microsoft.com/office/drawing/2014/main" val="42289697"/>
                    </a:ext>
                  </a:extLst>
                </a:gridCol>
                <a:gridCol w="923881">
                  <a:extLst>
                    <a:ext uri="{9D8B030D-6E8A-4147-A177-3AD203B41FA5}">
                      <a16:colId xmlns:a16="http://schemas.microsoft.com/office/drawing/2014/main" val="2431613148"/>
                    </a:ext>
                  </a:extLst>
                </a:gridCol>
                <a:gridCol w="323359">
                  <a:extLst>
                    <a:ext uri="{9D8B030D-6E8A-4147-A177-3AD203B41FA5}">
                      <a16:colId xmlns:a16="http://schemas.microsoft.com/office/drawing/2014/main" val="3882098945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727781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BF5D045-29AB-0C4E-A048-5A9449EFC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89658"/>
              </p:ext>
            </p:extLst>
          </p:nvPr>
        </p:nvGraphicFramePr>
        <p:xfrm>
          <a:off x="1752190" y="4135834"/>
          <a:ext cx="8610599" cy="248173"/>
        </p:xfrm>
        <a:graphic>
          <a:graphicData uri="http://schemas.openxmlformats.org/drawingml/2006/table">
            <a:tbl>
              <a:tblPr/>
              <a:tblGrid>
                <a:gridCol w="813252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8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6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1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B-f2P</a:t>
                      </a:r>
                      <a:endParaRPr lang="en-US" sz="16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B-f3A</a:t>
                      </a:r>
                      <a:endParaRPr lang="en-US" sz="1600" b="0" i="0" u="none" strike="noStrike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I-f3C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90EFB85-48C8-FB45-870B-49B5675F3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24170"/>
              </p:ext>
            </p:extLst>
          </p:nvPr>
        </p:nvGraphicFramePr>
        <p:xfrm>
          <a:off x="1752189" y="4445720"/>
          <a:ext cx="8610600" cy="248173"/>
        </p:xfrm>
        <a:graphic>
          <a:graphicData uri="http://schemas.openxmlformats.org/drawingml/2006/table">
            <a:tbl>
              <a:tblPr/>
              <a:tblGrid>
                <a:gridCol w="813252">
                  <a:extLst>
                    <a:ext uri="{9D8B030D-6E8A-4147-A177-3AD203B41FA5}">
                      <a16:colId xmlns:a16="http://schemas.microsoft.com/office/drawing/2014/main" val="2730509197"/>
                    </a:ext>
                  </a:extLst>
                </a:gridCol>
                <a:gridCol w="744197">
                  <a:extLst>
                    <a:ext uri="{9D8B030D-6E8A-4147-A177-3AD203B41FA5}">
                      <a16:colId xmlns:a16="http://schemas.microsoft.com/office/drawing/2014/main" val="1739971747"/>
                    </a:ext>
                  </a:extLst>
                </a:gridCol>
                <a:gridCol w="368394">
                  <a:extLst>
                    <a:ext uri="{9D8B030D-6E8A-4147-A177-3AD203B41FA5}">
                      <a16:colId xmlns:a16="http://schemas.microsoft.com/office/drawing/2014/main" val="2728944222"/>
                    </a:ext>
                  </a:extLst>
                </a:gridCol>
                <a:gridCol w="888202">
                  <a:extLst>
                    <a:ext uri="{9D8B030D-6E8A-4147-A177-3AD203B41FA5}">
                      <a16:colId xmlns:a16="http://schemas.microsoft.com/office/drawing/2014/main" val="4073919748"/>
                    </a:ext>
                  </a:extLst>
                </a:gridCol>
                <a:gridCol w="353799">
                  <a:extLst>
                    <a:ext uri="{9D8B030D-6E8A-4147-A177-3AD203B41FA5}">
                      <a16:colId xmlns:a16="http://schemas.microsoft.com/office/drawing/2014/main" val="3035162603"/>
                    </a:ext>
                  </a:extLst>
                </a:gridCol>
                <a:gridCol w="658798">
                  <a:extLst>
                    <a:ext uri="{9D8B030D-6E8A-4147-A177-3AD203B41FA5}">
                      <a16:colId xmlns:a16="http://schemas.microsoft.com/office/drawing/2014/main" val="3249215512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4144223699"/>
                    </a:ext>
                  </a:extLst>
                </a:gridCol>
                <a:gridCol w="1134597">
                  <a:extLst>
                    <a:ext uri="{9D8B030D-6E8A-4147-A177-3AD203B41FA5}">
                      <a16:colId xmlns:a16="http://schemas.microsoft.com/office/drawing/2014/main" val="3358774179"/>
                    </a:ext>
                  </a:extLst>
                </a:gridCol>
                <a:gridCol w="1000397">
                  <a:extLst>
                    <a:ext uri="{9D8B030D-6E8A-4147-A177-3AD203B41FA5}">
                      <a16:colId xmlns:a16="http://schemas.microsoft.com/office/drawing/2014/main" val="3841644580"/>
                    </a:ext>
                  </a:extLst>
                </a:gridCol>
                <a:gridCol w="390398">
                  <a:extLst>
                    <a:ext uri="{9D8B030D-6E8A-4147-A177-3AD203B41FA5}">
                      <a16:colId xmlns:a16="http://schemas.microsoft.com/office/drawing/2014/main" val="772830750"/>
                    </a:ext>
                  </a:extLst>
                </a:gridCol>
                <a:gridCol w="670998">
                  <a:extLst>
                    <a:ext uri="{9D8B030D-6E8A-4147-A177-3AD203B41FA5}">
                      <a16:colId xmlns:a16="http://schemas.microsoft.com/office/drawing/2014/main" val="4282665844"/>
                    </a:ext>
                  </a:extLst>
                </a:gridCol>
                <a:gridCol w="365999">
                  <a:extLst>
                    <a:ext uri="{9D8B030D-6E8A-4147-A177-3AD203B41FA5}">
                      <a16:colId xmlns:a16="http://schemas.microsoft.com/office/drawing/2014/main" val="3525744369"/>
                    </a:ext>
                  </a:extLst>
                </a:gridCol>
                <a:gridCol w="573398">
                  <a:extLst>
                    <a:ext uri="{9D8B030D-6E8A-4147-A177-3AD203B41FA5}">
                      <a16:colId xmlns:a16="http://schemas.microsoft.com/office/drawing/2014/main" val="1032782190"/>
                    </a:ext>
                  </a:extLst>
                </a:gridCol>
                <a:gridCol w="282172">
                  <a:extLst>
                    <a:ext uri="{9D8B030D-6E8A-4147-A177-3AD203B41FA5}">
                      <a16:colId xmlns:a16="http://schemas.microsoft.com/office/drawing/2014/main" val="2597050544"/>
                    </a:ext>
                  </a:extLst>
                </a:gridCol>
              </a:tblGrid>
              <a:tr h="187213"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I-c1C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B-c2P</a:t>
                      </a:r>
                      <a:endParaRPr lang="en-US" sz="1100" b="0" i="0" u="none" strike="noStrike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B-c3C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1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78972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I-c3C</a:t>
                      </a:r>
                      <a:endParaRPr lang="en-US" sz="1600" b="0" i="0" u="none" strike="noStrike" dirty="0">
                        <a:solidFill>
                          <a:srgbClr val="00B05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endParaRPr lang="en-US" sz="1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333" marR="4333" marT="43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0088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193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31843</TotalTime>
  <Words>1968</Words>
  <Application>Microsoft Macintosh PowerPoint</Application>
  <PresentationFormat>Widescreen</PresentationFormat>
  <Paragraphs>670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Helvetica</vt:lpstr>
      <vt:lpstr>Helvetica Neue</vt:lpstr>
      <vt:lpstr>Palatino</vt:lpstr>
      <vt:lpstr>Office Theme</vt:lpstr>
      <vt:lpstr>Scientific Text Mining and Knowledge Graphs  Chapter 1 Part 4: Scientific Statements</vt:lpstr>
      <vt:lpstr>Two Works</vt:lpstr>
      <vt:lpstr>Two Works</vt:lpstr>
      <vt:lpstr>Structuring Text into Knowledge Graph</vt:lpstr>
      <vt:lpstr>Science IE: Conditional Statements</vt:lpstr>
      <vt:lpstr>Three-Level Scientific KGs</vt:lpstr>
      <vt:lpstr>Three-Level Scientific KGs (cont’d)</vt:lpstr>
      <vt:lpstr>Sequence Labeling for IE</vt:lpstr>
      <vt:lpstr>Multi-Output Sequence Labeling</vt:lpstr>
      <vt:lpstr>Sequence Labels</vt:lpstr>
      <vt:lpstr>More Signals from Massive Data</vt:lpstr>
      <vt:lpstr>Multi-Input Multi-Output Sequence Labeling</vt:lpstr>
      <vt:lpstr>Evaluation</vt:lpstr>
      <vt:lpstr>Case Study</vt:lpstr>
      <vt:lpstr>Case Study (cont’d)</vt:lpstr>
      <vt:lpstr>Two Works</vt:lpstr>
      <vt:lpstr>Motivation</vt:lpstr>
      <vt:lpstr>Motivation (cont’d)</vt:lpstr>
      <vt:lpstr>Motivation (cont’d)</vt:lpstr>
      <vt:lpstr>Motivation</vt:lpstr>
      <vt:lpstr>System Pipeline</vt:lpstr>
      <vt:lpstr>Table Components</vt:lpstr>
      <vt:lpstr>Table Templates</vt:lpstr>
      <vt:lpstr>Table Templates (cont’d)</vt:lpstr>
      <vt:lpstr>Problem Definition</vt:lpstr>
      <vt:lpstr>Ensemble Learning</vt:lpstr>
      <vt:lpstr>Assumption 1</vt:lpstr>
      <vt:lpstr>Assumption 2</vt:lpstr>
      <vt:lpstr>Assumption 3</vt:lpstr>
      <vt:lpstr>Learning-based Classifier</vt:lpstr>
      <vt:lpstr>Review: Tablepedia System</vt:lpstr>
      <vt:lpstr>Results</vt:lpstr>
      <vt:lpstr>Results (cont’d)</vt:lpstr>
      <vt:lpstr>Results (RecSys)</vt:lpstr>
      <vt:lpstr>Results: Asking ERD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Shang, Jingbo</dc:creator>
  <cp:lastModifiedBy>Shang, Jingbo</cp:lastModifiedBy>
  <cp:revision>1664</cp:revision>
  <cp:lastPrinted>2019-04-15T14:53:21Z</cp:lastPrinted>
  <dcterms:created xsi:type="dcterms:W3CDTF">2019-01-17T18:25:17Z</dcterms:created>
  <dcterms:modified xsi:type="dcterms:W3CDTF">2020-07-23T17:44:46Z</dcterms:modified>
</cp:coreProperties>
</file>